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60" r:id="rId4"/>
    <p:sldId id="259" r:id="rId5"/>
    <p:sldId id="262" r:id="rId6"/>
    <p:sldId id="261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ED073-3D23-4C04-8680-0F59BB3C17F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80203-D00B-4BC2-A1EB-42591BE5A3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1154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80203-D00B-4BC2-A1EB-42591BE5A369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8049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IN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D6B8D26-6DF2-422C-B00D-1CCC3D46EB14}" type="slidenum">
              <a:rPr lang="en-IN" smtClean="0"/>
              <a:t>‹#›</a:t>
            </a:fld>
            <a:endParaRPr lang="en-IN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DCB11C3-FFE8-41B6-8054-6DE5F798FCE0}" type="datetimeFigureOut">
              <a:rPr lang="en-IN" smtClean="0"/>
              <a:t>16-10-2019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VIFI TEAM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URS – UNIT-1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5062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5770984" cy="5714999"/>
          </a:xfrm>
        </p:spPr>
        <p:txBody>
          <a:bodyPr/>
          <a:lstStyle/>
          <a:p>
            <a:r>
              <a:rPr lang="en-US" dirty="0" smtClean="0"/>
              <a:t>The facility shall be designed to meet EU GMP/ UK-MHRA/TGA/MCC/TPT-Canada/Russian GMP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192" y="457200"/>
            <a:ext cx="2376264" cy="5715000"/>
          </a:xfrm>
        </p:spPr>
        <p:txBody>
          <a:bodyPr/>
          <a:lstStyle/>
          <a:p>
            <a:r>
              <a:rPr lang="en-US" dirty="0" smtClean="0"/>
              <a:t>REGULATORY</a:t>
            </a:r>
            <a:br>
              <a:rPr lang="en-US" dirty="0" smtClean="0"/>
            </a:br>
            <a:r>
              <a:rPr lang="en-US" dirty="0" smtClean="0"/>
              <a:t>REQUIREMENT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518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5760640" cy="514543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Facility shall be designed to accommodate contained transfer systems or material transfer systems for which ceiling height shall be minimum of 5 </a:t>
            </a:r>
            <a:r>
              <a:rPr lang="en-US" dirty="0" err="1" smtClean="0"/>
              <a:t>mts</a:t>
            </a:r>
            <a:r>
              <a:rPr lang="en-US" dirty="0" smtClean="0"/>
              <a:t> clear height (excluding Ducting and HVAC)</a:t>
            </a:r>
          </a:p>
          <a:p>
            <a:r>
              <a:rPr lang="en-US" dirty="0" smtClean="0"/>
              <a:t>Separate primary entry for male/female and visitors shall be provided</a:t>
            </a:r>
          </a:p>
          <a:p>
            <a:r>
              <a:rPr lang="en-US" dirty="0" smtClean="0"/>
              <a:t>The facility shall be designed for multiple products and unit operations separately so that operational constraints shall be avoided</a:t>
            </a:r>
          </a:p>
          <a:p>
            <a:r>
              <a:rPr lang="en-US" dirty="0" smtClean="0"/>
              <a:t>Each unit operations shall have separate secondary changing facility</a:t>
            </a:r>
            <a:endParaRPr lang="en-US" dirty="0" smtClean="0"/>
          </a:p>
          <a:p>
            <a:r>
              <a:rPr lang="en-US" dirty="0" smtClean="0"/>
              <a:t>Facility </a:t>
            </a:r>
            <a:r>
              <a:rPr lang="en-US" dirty="0" smtClean="0"/>
              <a:t>shall be designed to cater following dosage forms,</a:t>
            </a:r>
          </a:p>
          <a:p>
            <a:pPr lvl="1"/>
            <a:r>
              <a:rPr lang="en-US" sz="1800" dirty="0" smtClean="0"/>
              <a:t>Granules/ Tablets/capsules (OSD)</a:t>
            </a:r>
          </a:p>
          <a:p>
            <a:pPr lvl="2"/>
            <a:r>
              <a:rPr lang="en-US" sz="1800" dirty="0" smtClean="0"/>
              <a:t>Blister (</a:t>
            </a:r>
            <a:r>
              <a:rPr lang="en-US" sz="1800" dirty="0" err="1" smtClean="0"/>
              <a:t>Alu-alu</a:t>
            </a:r>
            <a:r>
              <a:rPr lang="en-US" sz="1800" dirty="0" smtClean="0"/>
              <a:t>, </a:t>
            </a:r>
            <a:r>
              <a:rPr lang="en-US" sz="1800" dirty="0" err="1" smtClean="0"/>
              <a:t>Alu</a:t>
            </a:r>
            <a:r>
              <a:rPr lang="en-US" sz="1800" dirty="0" smtClean="0"/>
              <a:t>-PVDC, Alu-PVC,pelable foil)</a:t>
            </a:r>
          </a:p>
          <a:p>
            <a:pPr lvl="2"/>
            <a:r>
              <a:rPr lang="en-US" sz="1800" dirty="0" smtClean="0"/>
              <a:t>Bottle packing</a:t>
            </a:r>
          </a:p>
          <a:p>
            <a:pPr lvl="1"/>
            <a:r>
              <a:rPr lang="en-US" sz="1800" dirty="0" smtClean="0"/>
              <a:t>Pellets</a:t>
            </a:r>
            <a:endParaRPr lang="en-US" sz="1800" dirty="0" smtClean="0"/>
          </a:p>
          <a:p>
            <a:pPr lvl="2"/>
            <a:r>
              <a:rPr lang="en-US" sz="1800" dirty="0" smtClean="0"/>
              <a:t>Bulk packing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4637013" y="2139851"/>
            <a:ext cx="5616624" cy="2434282"/>
          </a:xfrm>
        </p:spPr>
        <p:txBody>
          <a:bodyPr vert="vert">
            <a:normAutofit/>
          </a:bodyPr>
          <a:lstStyle/>
          <a:p>
            <a:r>
              <a:rPr lang="en-US" sz="2400" dirty="0" smtClean="0"/>
              <a:t>DOSAGE AND FACILITY REQUIREMENTS </a:t>
            </a:r>
            <a:r>
              <a:rPr lang="en-US" sz="2400" dirty="0" smtClean="0"/>
              <a:t>URS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27131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92696"/>
            <a:ext cx="5616624" cy="5616624"/>
          </a:xfrm>
        </p:spPr>
        <p:txBody>
          <a:bodyPr>
            <a:noAutofit/>
          </a:bodyPr>
          <a:lstStyle/>
          <a:p>
            <a:r>
              <a:rPr lang="en-US" sz="1800" dirty="0" smtClean="0"/>
              <a:t>Tablets : 1.0 Billion units per annum (In total)</a:t>
            </a:r>
          </a:p>
          <a:p>
            <a:pPr lvl="1"/>
            <a:r>
              <a:rPr lang="en-US" sz="1800" dirty="0" smtClean="0"/>
              <a:t>Granulation-100lts </a:t>
            </a:r>
            <a:r>
              <a:rPr lang="en-US" sz="1800" dirty="0" smtClean="0"/>
              <a:t>suite for EB batches</a:t>
            </a:r>
          </a:p>
          <a:p>
            <a:pPr lvl="1"/>
            <a:r>
              <a:rPr lang="en-US" sz="1800" dirty="0" smtClean="0"/>
              <a:t>Granulation – 300lts suite for commercials</a:t>
            </a:r>
          </a:p>
          <a:p>
            <a:pPr lvl="1"/>
            <a:r>
              <a:rPr lang="en-US" sz="1800" dirty="0" smtClean="0"/>
              <a:t>Granulation – </a:t>
            </a:r>
            <a:r>
              <a:rPr lang="en-US" sz="1800" dirty="0" smtClean="0"/>
              <a:t>500 </a:t>
            </a:r>
            <a:r>
              <a:rPr lang="en-US" sz="1800" dirty="0" err="1" smtClean="0"/>
              <a:t>lts</a:t>
            </a:r>
            <a:r>
              <a:rPr lang="en-US" sz="1800" dirty="0" smtClean="0"/>
              <a:t> suite for </a:t>
            </a:r>
            <a:r>
              <a:rPr lang="en-US" sz="1800" dirty="0" smtClean="0"/>
              <a:t>commercials</a:t>
            </a:r>
          </a:p>
          <a:p>
            <a:pPr lvl="1"/>
            <a:r>
              <a:rPr lang="en-US" sz="1800" dirty="0"/>
              <a:t>Granulation – </a:t>
            </a:r>
            <a:r>
              <a:rPr lang="en-US" sz="1800" dirty="0" smtClean="0"/>
              <a:t>1000 </a:t>
            </a:r>
            <a:r>
              <a:rPr lang="en-US" sz="1800" dirty="0" err="1"/>
              <a:t>lts</a:t>
            </a:r>
            <a:r>
              <a:rPr lang="en-US" sz="1800" dirty="0"/>
              <a:t> suite for </a:t>
            </a:r>
            <a:r>
              <a:rPr lang="en-US" sz="1800" dirty="0" smtClean="0"/>
              <a:t>commercials</a:t>
            </a:r>
            <a:endParaRPr lang="en-US" sz="1800" dirty="0" smtClean="0"/>
          </a:p>
          <a:p>
            <a:pPr lvl="1"/>
            <a:r>
              <a:rPr lang="en-US" sz="1800" dirty="0" smtClean="0"/>
              <a:t>Granulation – </a:t>
            </a:r>
            <a:r>
              <a:rPr lang="en-US" sz="1800" dirty="0" err="1" smtClean="0"/>
              <a:t>Wruster</a:t>
            </a:r>
            <a:r>
              <a:rPr lang="en-US" sz="1800" dirty="0" smtClean="0"/>
              <a:t> </a:t>
            </a:r>
            <a:r>
              <a:rPr lang="en-US" sz="1800" dirty="0" smtClean="0"/>
              <a:t>125 </a:t>
            </a:r>
            <a:r>
              <a:rPr lang="en-US" sz="1800" dirty="0" err="1" smtClean="0"/>
              <a:t>lts</a:t>
            </a:r>
            <a:r>
              <a:rPr lang="en-US" sz="1800" dirty="0" smtClean="0"/>
              <a:t> </a:t>
            </a:r>
            <a:r>
              <a:rPr lang="en-US" sz="1800" dirty="0"/>
              <a:t> </a:t>
            </a:r>
            <a:r>
              <a:rPr lang="en-US" sz="1800" dirty="0" smtClean="0"/>
              <a:t>and 250 </a:t>
            </a:r>
            <a:r>
              <a:rPr lang="en-US" sz="1800" dirty="0" err="1" smtClean="0"/>
              <a:t>lts</a:t>
            </a:r>
            <a:endParaRPr lang="en-US" sz="1800" dirty="0"/>
          </a:p>
          <a:p>
            <a:pPr lvl="1"/>
            <a:r>
              <a:rPr lang="en-US" sz="1800" dirty="0" smtClean="0"/>
              <a:t>Separate blending area for capacity 30lts to 400lts (Bin blenders)</a:t>
            </a:r>
          </a:p>
          <a:p>
            <a:pPr lvl="1"/>
            <a:r>
              <a:rPr lang="en-US" sz="1800" dirty="0" smtClean="0"/>
              <a:t>Separate blending area for capacity 500lts to 2000lts (Bin blenders)</a:t>
            </a:r>
            <a:endParaRPr lang="en-US" sz="1800" dirty="0" smtClean="0"/>
          </a:p>
          <a:p>
            <a:r>
              <a:rPr lang="en-US" sz="1800" dirty="0" smtClean="0"/>
              <a:t>Capsules</a:t>
            </a:r>
            <a:r>
              <a:rPr lang="en-US" sz="1800" dirty="0" smtClean="0"/>
              <a:t>: 200 million units per </a:t>
            </a:r>
            <a:r>
              <a:rPr lang="en-US" sz="1800" dirty="0" smtClean="0"/>
              <a:t>annum</a:t>
            </a:r>
          </a:p>
          <a:p>
            <a:pPr lvl="1"/>
            <a:r>
              <a:rPr lang="en-US" sz="1400" dirty="0" smtClean="0"/>
              <a:t>Single and double pellets filling capability</a:t>
            </a:r>
          </a:p>
          <a:p>
            <a:pPr lvl="1"/>
            <a:r>
              <a:rPr lang="en-US" dirty="0" smtClean="0"/>
              <a:t>Tablets in capsules filling capability</a:t>
            </a:r>
            <a:endParaRPr lang="en-US" sz="1400" dirty="0" smtClean="0"/>
          </a:p>
          <a:p>
            <a:r>
              <a:rPr lang="en-US" sz="1800" dirty="0" smtClean="0"/>
              <a:t>Packing</a:t>
            </a:r>
            <a:r>
              <a:rPr lang="en-US" sz="1800" dirty="0" smtClean="0"/>
              <a:t>:</a:t>
            </a:r>
          </a:p>
          <a:p>
            <a:pPr lvl="1"/>
            <a:r>
              <a:rPr lang="en-US" sz="1800" dirty="0" smtClean="0"/>
              <a:t>Blister packing – 2 lines</a:t>
            </a:r>
          </a:p>
          <a:p>
            <a:pPr lvl="1"/>
            <a:r>
              <a:rPr lang="en-US" sz="1800" dirty="0" smtClean="0"/>
              <a:t>Bottle packing- 1 line</a:t>
            </a:r>
          </a:p>
          <a:p>
            <a:pPr lvl="1"/>
            <a:r>
              <a:rPr lang="en-US" sz="1800" dirty="0" smtClean="0"/>
              <a:t>Bulk </a:t>
            </a:r>
            <a:r>
              <a:rPr lang="en-US" sz="1800" dirty="0" smtClean="0"/>
              <a:t>packing (Pellets)- 1 line</a:t>
            </a:r>
          </a:p>
          <a:p>
            <a:endParaRPr lang="en-IN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986709" y="2150195"/>
            <a:ext cx="4701208" cy="2506290"/>
          </a:xfrm>
        </p:spPr>
        <p:txBody>
          <a:bodyPr vert="vert270">
            <a:normAutofit/>
          </a:bodyPr>
          <a:lstStyle/>
          <a:p>
            <a:r>
              <a:rPr lang="en-US" dirty="0" smtClean="0"/>
              <a:t>PRODUCTION CAPACITY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1625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42" y="302213"/>
            <a:ext cx="6264696" cy="6048672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en-US" dirty="0" smtClean="0"/>
              <a:t> Ware house (RM)areas shall meet capacity planned 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en-US" dirty="0" smtClean="0"/>
              <a:t>Sufficient FG storage area (With MLT of 7 days)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en-US" dirty="0" smtClean="0"/>
              <a:t>Capsules storage areas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en-US" dirty="0" smtClean="0"/>
              <a:t>Separate </a:t>
            </a:r>
            <a:r>
              <a:rPr lang="en-US" dirty="0" smtClean="0"/>
              <a:t>area for Printed packing materials &amp; Tertiary packing materials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en-US" dirty="0" smtClean="0"/>
              <a:t>Dispensed Material storage areas (Day store)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en-US" dirty="0" smtClean="0"/>
              <a:t>WIP storage areas for Blend/Bulk Tablets/capsules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en-US" dirty="0" smtClean="0"/>
              <a:t>Documents storage for QA/QC</a:t>
            </a:r>
          </a:p>
          <a:p>
            <a:pPr>
              <a:buClr>
                <a:srgbClr val="002060"/>
              </a:buClr>
              <a:buFont typeface="Wingdings" pitchFamily="2" charset="2"/>
              <a:buChar char="Ø"/>
            </a:pPr>
            <a:r>
              <a:rPr lang="en-US" dirty="0" smtClean="0"/>
              <a:t>House keeping items storage areas</a:t>
            </a:r>
          </a:p>
          <a:p>
            <a:endParaRPr lang="en-US" dirty="0" smtClean="0"/>
          </a:p>
          <a:p>
            <a:r>
              <a:rPr lang="en-US" dirty="0" smtClean="0"/>
              <a:t>NOTE: All RM material ,Primary packing materials, FG </a:t>
            </a:r>
            <a:r>
              <a:rPr lang="en-US" dirty="0" err="1" smtClean="0"/>
              <a:t>goods,shall</a:t>
            </a:r>
            <a:r>
              <a:rPr lang="en-US" dirty="0" smtClean="0"/>
              <a:t> be stored in temperature NMT 25 </a:t>
            </a:r>
            <a:r>
              <a:rPr lang="en-US" dirty="0" err="1" smtClean="0"/>
              <a:t>deg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8184" y="274638"/>
            <a:ext cx="2458616" cy="5026570"/>
          </a:xfrm>
        </p:spPr>
        <p:txBody>
          <a:bodyPr>
            <a:normAutofit/>
          </a:bodyPr>
          <a:lstStyle/>
          <a:p>
            <a:r>
              <a:rPr lang="en-US" dirty="0" smtClean="0"/>
              <a:t>STORAGE AREAS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183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6768752" cy="561662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Stability chambers –capacity (12000 </a:t>
            </a:r>
            <a:r>
              <a:rPr lang="en-US" dirty="0" err="1" smtClean="0"/>
              <a:t>lts</a:t>
            </a:r>
            <a:r>
              <a:rPr lang="en-US" dirty="0" smtClean="0"/>
              <a:t> X </a:t>
            </a:r>
            <a:r>
              <a:rPr lang="en-US" dirty="0" smtClean="0"/>
              <a:t>4 conditions</a:t>
            </a:r>
            <a:r>
              <a:rPr lang="en-US" dirty="0" smtClean="0"/>
              <a:t>). 6000 </a:t>
            </a:r>
            <a:r>
              <a:rPr lang="en-US" dirty="0" err="1" smtClean="0"/>
              <a:t>lts</a:t>
            </a:r>
            <a:r>
              <a:rPr lang="en-US" dirty="0" smtClean="0"/>
              <a:t> x 3 for accelerated , intermediate and one standy.One photo stability chamber</a:t>
            </a:r>
          </a:p>
          <a:p>
            <a:r>
              <a:rPr lang="en-US" dirty="0" smtClean="0"/>
              <a:t>Instrumentation Lab: </a:t>
            </a:r>
          </a:p>
          <a:p>
            <a:pPr lvl="1"/>
            <a:r>
              <a:rPr lang="en-US" dirty="0" smtClean="0"/>
              <a:t>HPLC – </a:t>
            </a:r>
            <a:r>
              <a:rPr lang="en-US" dirty="0" smtClean="0"/>
              <a:t>24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endParaRPr lang="en-US" dirty="0" smtClean="0"/>
          </a:p>
          <a:p>
            <a:pPr lvl="1"/>
            <a:r>
              <a:rPr lang="en-US" dirty="0" smtClean="0"/>
              <a:t>GC - </a:t>
            </a:r>
            <a:r>
              <a:rPr lang="en-US" dirty="0" smtClean="0"/>
              <a:t>2</a:t>
            </a:r>
            <a:endParaRPr lang="en-US" dirty="0" smtClean="0"/>
          </a:p>
          <a:p>
            <a:pPr lvl="1"/>
            <a:r>
              <a:rPr lang="en-US" dirty="0" smtClean="0"/>
              <a:t>Dissolution – </a:t>
            </a:r>
            <a:r>
              <a:rPr lang="en-US" dirty="0" smtClean="0"/>
              <a:t>12 </a:t>
            </a:r>
            <a:r>
              <a:rPr lang="en-US" dirty="0" err="1" smtClean="0"/>
              <a:t>nos</a:t>
            </a:r>
            <a:endParaRPr lang="en-US" dirty="0" smtClean="0"/>
          </a:p>
          <a:p>
            <a:pPr lvl="1"/>
            <a:r>
              <a:rPr lang="en-US" dirty="0" smtClean="0"/>
              <a:t>IR/UV and other instruments</a:t>
            </a:r>
          </a:p>
          <a:p>
            <a:r>
              <a:rPr lang="en-US" dirty="0" smtClean="0"/>
              <a:t>Microbiology department with double door autoclave and culture handling</a:t>
            </a:r>
          </a:p>
          <a:p>
            <a:r>
              <a:rPr lang="en-US" dirty="0" smtClean="0"/>
              <a:t>Balance room with </a:t>
            </a:r>
            <a:r>
              <a:rPr lang="en-US" dirty="0" smtClean="0"/>
              <a:t>connectivity</a:t>
            </a:r>
          </a:p>
          <a:p>
            <a:r>
              <a:rPr lang="en-US" dirty="0" smtClean="0"/>
              <a:t>Cylinder storage and connectivity area with complete safety features</a:t>
            </a:r>
            <a:endParaRPr lang="en-US" dirty="0" smtClean="0"/>
          </a:p>
          <a:p>
            <a:r>
              <a:rPr lang="en-US" dirty="0" smtClean="0"/>
              <a:t>Fume hoods and hot room</a:t>
            </a:r>
          </a:p>
          <a:p>
            <a:r>
              <a:rPr lang="en-US" dirty="0" smtClean="0"/>
              <a:t>Wet lab to cater volumes</a:t>
            </a:r>
          </a:p>
          <a:p>
            <a:r>
              <a:rPr lang="en-US" dirty="0" smtClean="0"/>
              <a:t>Packing materials testing lab (separate)</a:t>
            </a:r>
          </a:p>
          <a:p>
            <a:r>
              <a:rPr lang="en-US" dirty="0" smtClean="0"/>
              <a:t>Chemical storage area with ventilation</a:t>
            </a:r>
          </a:p>
          <a:p>
            <a:r>
              <a:rPr lang="en-US" dirty="0" smtClean="0"/>
              <a:t>Control sample room (temperature of NMT 25 </a:t>
            </a:r>
            <a:r>
              <a:rPr lang="en-US" dirty="0" err="1" smtClean="0"/>
              <a:t>deg</a:t>
            </a:r>
            <a:r>
              <a:rPr lang="en-US" dirty="0" smtClean="0"/>
              <a:t> )</a:t>
            </a:r>
          </a:p>
          <a:p>
            <a:r>
              <a:rPr lang="en-US" dirty="0" smtClean="0"/>
              <a:t>Sample storage area (allocation)</a:t>
            </a:r>
          </a:p>
          <a:p>
            <a:r>
              <a:rPr lang="en-US" dirty="0" smtClean="0"/>
              <a:t>Cooling cambers for working standard </a:t>
            </a:r>
            <a:r>
              <a:rPr lang="en-US" dirty="0" smtClean="0"/>
              <a:t>storage</a:t>
            </a:r>
          </a:p>
          <a:p>
            <a:r>
              <a:rPr lang="en-US" dirty="0" smtClean="0"/>
              <a:t>Chemical storage area with ventilation</a:t>
            </a:r>
          </a:p>
          <a:p>
            <a:r>
              <a:rPr lang="en-US" dirty="0" smtClean="0"/>
              <a:t>Glass ware storage area </a:t>
            </a:r>
          </a:p>
          <a:p>
            <a:r>
              <a:rPr lang="en-US" dirty="0" smtClean="0"/>
              <a:t>Washing area with drying facility</a:t>
            </a:r>
          </a:p>
          <a:p>
            <a:r>
              <a:rPr lang="en-US" dirty="0" smtClean="0"/>
              <a:t>Seating capacity for 75 </a:t>
            </a:r>
            <a:r>
              <a:rPr lang="en-US" dirty="0" err="1" smtClean="0"/>
              <a:t>employeess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8264" y="457200"/>
            <a:ext cx="1800200" cy="5715000"/>
          </a:xfrm>
        </p:spPr>
        <p:txBody>
          <a:bodyPr/>
          <a:lstStyle/>
          <a:p>
            <a:r>
              <a:rPr lang="en-US" dirty="0" smtClean="0"/>
              <a:t>QC </a:t>
            </a:r>
            <a:r>
              <a:rPr lang="en-US" dirty="0"/>
              <a:t> </a:t>
            </a:r>
            <a:r>
              <a:rPr lang="en-US" dirty="0" smtClean="0"/>
              <a:t>FACILITY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5359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0312" y="404664"/>
            <a:ext cx="1368152" cy="5767536"/>
          </a:xfrm>
        </p:spPr>
        <p:txBody>
          <a:bodyPr/>
          <a:lstStyle/>
          <a:p>
            <a:r>
              <a:rPr lang="en-US" dirty="0" smtClean="0"/>
              <a:t>UTILITY</a:t>
            </a:r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692696"/>
            <a:ext cx="64807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Purified water systems with distribution loop to cater to all areas (manufacturing/WH/QC)with cold loop which shall meet USP </a:t>
            </a:r>
            <a:r>
              <a:rPr lang="en-US" dirty="0" smtClean="0"/>
              <a:t>standards </a:t>
            </a:r>
            <a:endParaRPr lang="en-US" dirty="0" smtClean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Boiler to meet planned capacity of production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Compressed air to meet required capacity and systems meets USP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HVAC shall be designed to have ISO 8/Class 100k. The areas shall be have suitable pressure differential to avoid cross contamination.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Filter cleaning booth for regular cleaning of filters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Effluent tanks for storage , which shall be sent out for treatment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Potable water tank to be provided to meet the proposed </a:t>
            </a:r>
            <a:r>
              <a:rPr lang="en-US" dirty="0" smtClean="0"/>
              <a:t>volumes</a:t>
            </a:r>
          </a:p>
          <a:p>
            <a:endParaRPr lang="en-US" dirty="0" smtClean="0"/>
          </a:p>
          <a:p>
            <a:pPr marL="285750" indent="-285750">
              <a:buFont typeface="Wingdings" pitchFamily="2" charset="2"/>
              <a:buChar char="q"/>
            </a:pPr>
            <a:endParaRPr lang="en-US" dirty="0" smtClean="0"/>
          </a:p>
          <a:p>
            <a:pPr marL="285750" indent="-285750">
              <a:buFont typeface="Wingdings" pitchFamily="2" charset="2"/>
              <a:buChar char="q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2072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8304" y="457200"/>
            <a:ext cx="1296144" cy="5715000"/>
          </a:xfrm>
        </p:spPr>
        <p:txBody>
          <a:bodyPr/>
          <a:lstStyle/>
          <a:p>
            <a:r>
              <a:rPr lang="en-US" dirty="0" smtClean="0"/>
              <a:t>SAFETY</a:t>
            </a:r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1268760"/>
            <a:ext cx="66247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 Fire hydrant system shall be provided for the facility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Suitable fire alarm system shall be provided in all critical areas like Ware houses, stability, document rooms, manufacturing areas.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Scrap yard shall be designed to have safe disposal of scarp produced (glass/paper/plastic/powder/media/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Shredder to be provided at scarp yard to make the printed packing materials/</a:t>
            </a:r>
            <a:r>
              <a:rPr lang="en-US" dirty="0" err="1" smtClean="0"/>
              <a:t>lables</a:t>
            </a:r>
            <a:r>
              <a:rPr lang="en-US" dirty="0" smtClean="0"/>
              <a:t>/</a:t>
            </a:r>
            <a:r>
              <a:rPr lang="en-US" dirty="0" err="1" smtClean="0"/>
              <a:t>etc</a:t>
            </a:r>
            <a:r>
              <a:rPr lang="en-US" dirty="0" smtClean="0"/>
              <a:t> to be shredded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dirty="0" smtClean="0"/>
              <a:t>QC area safety like shower, fire extinguisher</a:t>
            </a:r>
          </a:p>
          <a:p>
            <a:r>
              <a:rPr lang="en-US" dirty="0" smtClean="0"/>
              <a:t> </a:t>
            </a:r>
          </a:p>
          <a:p>
            <a:pPr marL="285750" indent="-285750">
              <a:buFont typeface="Wingdings" pitchFamily="2" charset="2"/>
              <a:buChar char="q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47698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6923112" cy="5714999"/>
          </a:xfrm>
        </p:spPr>
        <p:txBody>
          <a:bodyPr>
            <a:normAutofit/>
          </a:bodyPr>
          <a:lstStyle/>
          <a:p>
            <a:r>
              <a:rPr lang="en-US" dirty="0" smtClean="0"/>
              <a:t>The facility shall have access for </a:t>
            </a:r>
            <a:r>
              <a:rPr lang="en-US" dirty="0" err="1" smtClean="0"/>
              <a:t>ambulace</a:t>
            </a:r>
            <a:r>
              <a:rPr lang="en-US" dirty="0" smtClean="0"/>
              <a:t> or fire engine to move around the facility with ease</a:t>
            </a:r>
          </a:p>
          <a:p>
            <a:r>
              <a:rPr lang="en-US" dirty="0" smtClean="0"/>
              <a:t>The facility shall have no water logging within the facility</a:t>
            </a:r>
            <a:endParaRPr lang="en-US" dirty="0" smtClean="0"/>
          </a:p>
          <a:p>
            <a:r>
              <a:rPr lang="en-US" dirty="0" smtClean="0"/>
              <a:t>Conference </a:t>
            </a:r>
            <a:r>
              <a:rPr lang="en-US" dirty="0" smtClean="0"/>
              <a:t>Room: 25 seating capacity with projector and white board facility.</a:t>
            </a:r>
          </a:p>
          <a:p>
            <a:r>
              <a:rPr lang="en-US" dirty="0" smtClean="0"/>
              <a:t>Wash rooms to cater for 250 employees (including contract manpower)- 150 males and 100 female</a:t>
            </a:r>
          </a:p>
          <a:p>
            <a:r>
              <a:rPr lang="en-US" dirty="0" smtClean="0"/>
              <a:t>Bath rooms with hot water facility</a:t>
            </a:r>
          </a:p>
          <a:p>
            <a:r>
              <a:rPr lang="en-US" dirty="0" smtClean="0"/>
              <a:t>Discussion rooms (4 seating capacity), 2 </a:t>
            </a:r>
            <a:r>
              <a:rPr lang="en-US" dirty="0" err="1" smtClean="0"/>
              <a:t>nos</a:t>
            </a:r>
            <a:endParaRPr lang="en-US" dirty="0" smtClean="0"/>
          </a:p>
          <a:p>
            <a:r>
              <a:rPr lang="en-US" dirty="0" smtClean="0"/>
              <a:t>Training room for 30 people </a:t>
            </a:r>
          </a:p>
          <a:p>
            <a:r>
              <a:rPr lang="en-US" dirty="0" err="1" smtClean="0"/>
              <a:t>Creche</a:t>
            </a:r>
            <a:r>
              <a:rPr lang="en-US" dirty="0" smtClean="0"/>
              <a:t>: This is required as per the Factory rules, this shall cater to 10kids,2 maids and 1 supervisor.</a:t>
            </a:r>
          </a:p>
          <a:p>
            <a:r>
              <a:rPr lang="en-US" dirty="0" smtClean="0"/>
              <a:t>Office space for 75 people (QA/RA/HR/SCM /IT/Cabins/Executive Directors cabin</a:t>
            </a:r>
            <a:r>
              <a:rPr lang="en-US" dirty="0" smtClean="0"/>
              <a:t>)</a:t>
            </a:r>
          </a:p>
          <a:p>
            <a:r>
              <a:rPr lang="en-US" dirty="0" smtClean="0"/>
              <a:t>Document storage areas with CO2 purging facility</a:t>
            </a:r>
            <a:endParaRPr lang="en-US" dirty="0" smtClean="0"/>
          </a:p>
          <a:p>
            <a:r>
              <a:rPr lang="en-US" dirty="0" smtClean="0"/>
              <a:t>Dining facility for 100 people at a time</a:t>
            </a:r>
          </a:p>
          <a:p>
            <a:r>
              <a:rPr lang="en-US" dirty="0" smtClean="0"/>
              <a:t>Scarp yard (Plastic/paper/glass/general waste)</a:t>
            </a:r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2280" y="332656"/>
            <a:ext cx="1523256" cy="5715000"/>
          </a:xfrm>
        </p:spPr>
        <p:txBody>
          <a:bodyPr/>
          <a:lstStyle/>
          <a:p>
            <a:r>
              <a:rPr lang="en-US" dirty="0" smtClean="0"/>
              <a:t>General Areas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3032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osite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195</TotalTime>
  <Words>735</Words>
  <Application>Microsoft Office PowerPoint</Application>
  <PresentationFormat>On-screen Show (4:3)</PresentationFormat>
  <Paragraphs>96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Composite</vt:lpstr>
      <vt:lpstr>URS – UNIT-1 </vt:lpstr>
      <vt:lpstr>REGULATORY REQUIREMENT </vt:lpstr>
      <vt:lpstr>DOSAGE AND FACILITY REQUIREMENTS URS</vt:lpstr>
      <vt:lpstr>PRODUCTION CAPACITY</vt:lpstr>
      <vt:lpstr>STORAGE AREAS</vt:lpstr>
      <vt:lpstr>QC  FACILITY</vt:lpstr>
      <vt:lpstr>UTILITY</vt:lpstr>
      <vt:lpstr>SAFETY</vt:lpstr>
      <vt:lpstr>General Areas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URS – UNIT-1</dc:title>
  <dc:creator>Sudhir HK</dc:creator>
  <cp:lastModifiedBy>Sudhir HK</cp:lastModifiedBy>
  <cp:revision>44</cp:revision>
  <dcterms:created xsi:type="dcterms:W3CDTF">2019-05-12T04:52:55Z</dcterms:created>
  <dcterms:modified xsi:type="dcterms:W3CDTF">2019-10-16T05:08:14Z</dcterms:modified>
</cp:coreProperties>
</file>