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9" r:id="rId4"/>
    <p:sldId id="290" r:id="rId5"/>
    <p:sldId id="294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894"/>
    <a:srgbClr val="FF0066"/>
    <a:srgbClr val="DF3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69" y="1122449"/>
            <a:ext cx="6858417" cy="23877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69" y="3602315"/>
            <a:ext cx="6858417" cy="165588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073" y="365153"/>
            <a:ext cx="1971795" cy="58122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8" y="365153"/>
            <a:ext cx="5801077" cy="58122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25" y="1709869"/>
            <a:ext cx="7887179" cy="28529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25" y="4589816"/>
            <a:ext cx="7887179" cy="15003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88" y="1825765"/>
            <a:ext cx="3886436" cy="43516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431" y="1825765"/>
            <a:ext cx="3886436" cy="43516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9" y="365153"/>
            <a:ext cx="7887179" cy="13256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79" y="1681292"/>
            <a:ext cx="3868575" cy="823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79" y="2505268"/>
            <a:ext cx="3868575" cy="36848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431" y="1681292"/>
            <a:ext cx="3887627" cy="823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431" y="2505268"/>
            <a:ext cx="3887627" cy="36848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9" y="457235"/>
            <a:ext cx="2949357" cy="16003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27" y="987501"/>
            <a:ext cx="4629431" cy="4874000"/>
          </a:xfrm>
        </p:spPr>
        <p:txBody>
          <a:bodyPr/>
          <a:lstStyle>
            <a:lvl1pPr>
              <a:defRPr sz="3200"/>
            </a:lvl1pPr>
            <a:lvl2pPr>
              <a:defRPr sz="2805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79" y="2057558"/>
            <a:ext cx="2949357" cy="38118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635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79" y="457235"/>
            <a:ext cx="2949357" cy="16003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27" y="987501"/>
            <a:ext cx="4629431" cy="487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5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79" y="2057558"/>
            <a:ext cx="2949357" cy="38118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635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88" y="365153"/>
            <a:ext cx="7887179" cy="1325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88" y="1825765"/>
            <a:ext cx="7887179" cy="435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88" y="6356839"/>
            <a:ext cx="2057525" cy="36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34" y="6356839"/>
            <a:ext cx="3086287" cy="36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342" y="6356839"/>
            <a:ext cx="2057525" cy="365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3.e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3.e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s 15"/>
          <p:cNvSpPr/>
          <p:nvPr/>
        </p:nvSpPr>
        <p:spPr>
          <a:xfrm>
            <a:off x="241300" y="227965"/>
            <a:ext cx="8661400" cy="6400800"/>
          </a:xfrm>
          <a:prstGeom prst="rect">
            <a:avLst/>
          </a:prstGeom>
          <a:noFill/>
          <a:ln w="38100">
            <a:solidFill>
              <a:srgbClr val="7848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4" name="Picture 3" descr="4c7c19b4993f4ddcd65e7eb10151b6a9"/>
          <p:cNvPicPr>
            <a:picLocks noChangeAspect="1"/>
          </p:cNvPicPr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 rot="16200000" flipV="1">
            <a:off x="1148715" y="-1143000"/>
            <a:ext cx="6845935" cy="9144000"/>
          </a:xfrm>
          <a:prstGeom prst="rect">
            <a:avLst/>
          </a:prstGeom>
        </p:spPr>
      </p:pic>
      <p:graphicFrame>
        <p:nvGraphicFramePr>
          <p:cNvPr id="17" name="Object 16"/>
          <p:cNvGraphicFramePr/>
          <p:nvPr/>
        </p:nvGraphicFramePr>
        <p:xfrm>
          <a:off x="2660015" y="2274888"/>
          <a:ext cx="3823970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2" imgW="4045585" imgH="2471420" progId="CorelDraw.Graphic.18">
                  <p:embed/>
                </p:oleObj>
              </mc:Choice>
              <mc:Fallback>
                <p:oleObj name="" r:id="rId2" imgW="4045585" imgH="2471420" progId="CorelDraw.Graphic.18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0015" y="2274888"/>
                        <a:ext cx="3823970" cy="230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s 4"/>
          <p:cNvSpPr/>
          <p:nvPr/>
        </p:nvSpPr>
        <p:spPr>
          <a:xfrm>
            <a:off x="241300" y="228600"/>
            <a:ext cx="8661400" cy="6400800"/>
          </a:xfrm>
          <a:prstGeom prst="rect">
            <a:avLst/>
          </a:prstGeom>
          <a:noFill/>
          <a:ln w="38100">
            <a:solidFill>
              <a:srgbClr val="7848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c7c19b4993f4ddcd65e7eb10151b6a9"/>
          <p:cNvPicPr>
            <a:picLocks noChangeAspect="1"/>
          </p:cNvPicPr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 rot="16200000" flipV="1">
            <a:off x="1149033" y="-1142365"/>
            <a:ext cx="6845935" cy="9142730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241300" y="227965"/>
            <a:ext cx="8661400" cy="6400800"/>
          </a:xfrm>
          <a:prstGeom prst="rect">
            <a:avLst/>
          </a:prstGeom>
          <a:noFill/>
          <a:ln w="38100">
            <a:solidFill>
              <a:srgbClr val="7848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7345" y="342265"/>
            <a:ext cx="8449310" cy="786130"/>
          </a:xfrm>
          <a:prstGeom prst="roundRect">
            <a:avLst/>
          </a:prstGeom>
          <a:solidFill>
            <a:schemeClr val="bg1">
              <a:alpha val="53000"/>
            </a:schemeClr>
          </a:solidFill>
          <a:ln w="1270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845"/>
          </a:p>
        </p:txBody>
      </p:sp>
      <p:graphicFrame>
        <p:nvGraphicFramePr>
          <p:cNvPr id="4" name="Object 3"/>
          <p:cNvGraphicFramePr/>
          <p:nvPr/>
        </p:nvGraphicFramePr>
        <p:xfrm>
          <a:off x="971550" y="426085"/>
          <a:ext cx="15557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544955" imgH="630555" progId="CorelDraw.Graphic.18">
                  <p:embed/>
                </p:oleObj>
              </mc:Choice>
              <mc:Fallback>
                <p:oleObj name="" r:id="rId2" imgW="1544955" imgH="630555" progId="CorelDraw.Graphic.18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550" y="426085"/>
                        <a:ext cx="15557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6876415" y="389890"/>
          <a:ext cx="1292225" cy="69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3854450" imgH="2083435" progId="CorelDraw.Graphic.18">
                  <p:embed/>
                </p:oleObj>
              </mc:Choice>
              <mc:Fallback>
                <p:oleObj name="" r:id="rId4" imgW="3854450" imgH="2083435" progId="CorelDraw.Graphic.18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6415" y="389890"/>
                        <a:ext cx="1292225" cy="690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889000" y="1089025"/>
            <a:ext cx="7747000" cy="5406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Salient features:</a:t>
            </a:r>
            <a:endParaRPr 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 villas on 10 acres</a:t>
            </a: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sizes 125</a:t>
            </a: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sq yds</a:t>
            </a:r>
            <a:r>
              <a:rPr lang="en-I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IN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I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Ready to occupy.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2BHK b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uilt-up area</a:t>
            </a: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915 sft</a:t>
            </a: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density development with large open spaces</a:t>
            </a: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Gated community with modern amenities</a:t>
            </a:r>
            <a:endParaRPr lang="en-I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 free environment.</a:t>
            </a:r>
            <a:endParaRPr lang="en-I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I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Peaceful, green and quiet locality.</a:t>
            </a:r>
            <a:endParaRPr lang="en-I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c7c19b4993f4ddcd65e7eb10151b6a9"/>
          <p:cNvPicPr>
            <a:picLocks noChangeAspect="1"/>
          </p:cNvPicPr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 rot="16200000" flipV="1">
            <a:off x="1149033" y="-1142365"/>
            <a:ext cx="6845935" cy="9142730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241300" y="227965"/>
            <a:ext cx="8661400" cy="6400800"/>
          </a:xfrm>
          <a:prstGeom prst="rect">
            <a:avLst/>
          </a:prstGeom>
          <a:noFill/>
          <a:ln w="38100">
            <a:solidFill>
              <a:srgbClr val="7848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7345" y="342265"/>
            <a:ext cx="8449310" cy="786130"/>
          </a:xfrm>
          <a:prstGeom prst="roundRect">
            <a:avLst/>
          </a:prstGeom>
          <a:solidFill>
            <a:schemeClr val="bg1">
              <a:alpha val="53000"/>
            </a:schemeClr>
          </a:solidFill>
          <a:ln w="1270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845"/>
          </a:p>
        </p:txBody>
      </p:sp>
      <p:graphicFrame>
        <p:nvGraphicFramePr>
          <p:cNvPr id="4" name="Object 3"/>
          <p:cNvGraphicFramePr/>
          <p:nvPr/>
        </p:nvGraphicFramePr>
        <p:xfrm>
          <a:off x="971550" y="426085"/>
          <a:ext cx="15557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544955" imgH="630555" progId="CorelDraw.Graphic.18">
                  <p:embed/>
                </p:oleObj>
              </mc:Choice>
              <mc:Fallback>
                <p:oleObj name="" r:id="rId2" imgW="1544955" imgH="630555" progId="CorelDraw.Graphic.18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550" y="426085"/>
                        <a:ext cx="15557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6876415" y="389890"/>
          <a:ext cx="1292225" cy="69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3854450" imgH="2083435" progId="CorelDraw.Graphic.18">
                  <p:embed/>
                </p:oleObj>
              </mc:Choice>
              <mc:Fallback>
                <p:oleObj name="" r:id="rId4" imgW="3854450" imgH="2083435" progId="CorelDraw.Graphic.18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6415" y="389890"/>
                        <a:ext cx="1292225" cy="690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889000" y="1153795"/>
            <a:ext cx="7747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Location</a:t>
            </a:r>
            <a:r>
              <a:rPr lang="en-US" sz="2400" b="1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minutes drive from Out Ring Road - 3 kms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 minutes drive from Raheja IT Park, Infosys Campus - 6 kms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 minutes drive from ECIL Cross Roads - 11 kms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v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 minutes drive from Uppal Cross Roads - 17 kms</a:t>
            </a:r>
            <a:endParaRPr lang="en-I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c7c19b4993f4ddcd65e7eb10151b6a9"/>
          <p:cNvPicPr>
            <a:picLocks noChangeAspect="1"/>
          </p:cNvPicPr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 rot="16200000" flipV="1">
            <a:off x="1149033" y="-1142365"/>
            <a:ext cx="6845935" cy="9142730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241300" y="227965"/>
            <a:ext cx="8661400" cy="6400800"/>
          </a:xfrm>
          <a:prstGeom prst="rect">
            <a:avLst/>
          </a:prstGeom>
          <a:noFill/>
          <a:ln w="38100">
            <a:solidFill>
              <a:srgbClr val="7848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7345" y="342265"/>
            <a:ext cx="8449310" cy="786130"/>
          </a:xfrm>
          <a:prstGeom prst="roundRect">
            <a:avLst/>
          </a:prstGeom>
          <a:solidFill>
            <a:schemeClr val="bg1">
              <a:alpha val="53000"/>
            </a:schemeClr>
          </a:solidFill>
          <a:ln w="1270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845"/>
          </a:p>
        </p:txBody>
      </p:sp>
      <p:graphicFrame>
        <p:nvGraphicFramePr>
          <p:cNvPr id="4" name="Object 3"/>
          <p:cNvGraphicFramePr/>
          <p:nvPr/>
        </p:nvGraphicFramePr>
        <p:xfrm>
          <a:off x="971550" y="426085"/>
          <a:ext cx="15557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544955" imgH="630555" progId="CorelDraw.Graphic.18">
                  <p:embed/>
                </p:oleObj>
              </mc:Choice>
              <mc:Fallback>
                <p:oleObj name="" r:id="rId2" imgW="1544955" imgH="630555" progId="CorelDraw.Graphic.18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550" y="426085"/>
                        <a:ext cx="15557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6876415" y="389890"/>
          <a:ext cx="1292225" cy="69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3854450" imgH="2083435" progId="CorelDraw.Graphic.18">
                  <p:embed/>
                </p:oleObj>
              </mc:Choice>
              <mc:Fallback>
                <p:oleObj name="" r:id="rId4" imgW="3854450" imgH="2083435" progId="CorelDraw.Graphic.18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6415" y="389890"/>
                        <a:ext cx="1292225" cy="690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33705" y="4602480"/>
            <a:ext cx="8230870" cy="825500"/>
            <a:chOff x="683" y="6843"/>
            <a:chExt cx="12962" cy="1300"/>
          </a:xfrm>
        </p:grpSpPr>
        <p:sp>
          <p:nvSpPr>
            <p:cNvPr id="9" name="Text Box 8"/>
            <p:cNvSpPr txBox="1"/>
            <p:nvPr/>
          </p:nvSpPr>
          <p:spPr>
            <a:xfrm>
              <a:off x="683" y="6843"/>
              <a:ext cx="11929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2000" b="0">
                  <a:latin typeface="Times New Roman" panose="02020603050405020304" pitchFamily="18" charset="0"/>
                </a:rPr>
                <a:t>Scheduled date of completion (from date of signing agreement)</a:t>
              </a:r>
              <a:endParaRPr lang="en-US" sz="2000"/>
            </a:p>
          </p:txBody>
        </p:sp>
        <p:graphicFrame>
          <p:nvGraphicFramePr>
            <p:cNvPr id="10" name="Table 9"/>
            <p:cNvGraphicFramePr/>
            <p:nvPr/>
          </p:nvGraphicFramePr>
          <p:xfrm>
            <a:off x="683" y="7495"/>
            <a:ext cx="8230870" cy="41211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2567940"/>
                  <a:gridCol w="5662930"/>
                </a:tblGrid>
                <a:tr h="412115">
                  <a:tc>
                    <a:txBody>
                      <a:bodyPr/>
                      <a:p>
                        <a:pPr indent="0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Date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2months 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</p:grpSp>
      <p:sp>
        <p:nvSpPr>
          <p:cNvPr id="11" name="Text Box 10"/>
          <p:cNvSpPr txBox="1"/>
          <p:nvPr/>
        </p:nvSpPr>
        <p:spPr>
          <a:xfrm>
            <a:off x="3812540" y="5876925"/>
            <a:ext cx="15189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800" b="0" u="sng">
                <a:latin typeface="Times New Roman" panose="02020603050405020304" pitchFamily="18" charset="0"/>
              </a:rPr>
              <a:t>NO GST</a:t>
            </a:r>
            <a:endParaRPr lang="en-US" sz="2800" b="0" u="sng">
              <a:latin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3705" y="1240790"/>
            <a:ext cx="8229600" cy="2912745"/>
            <a:chOff x="683" y="1954"/>
            <a:chExt cx="12960" cy="4587"/>
          </a:xfrm>
        </p:grpSpPr>
        <p:sp>
          <p:nvSpPr>
            <p:cNvPr id="103" name="Text Box 102"/>
            <p:cNvSpPr txBox="1"/>
            <p:nvPr/>
          </p:nvSpPr>
          <p:spPr>
            <a:xfrm>
              <a:off x="6227" y="1954"/>
              <a:ext cx="194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en-US" sz="2000" b="0" u="sng">
                  <a:latin typeface="Times New Roman" panose="02020603050405020304" pitchFamily="18" charset="0"/>
                </a:rPr>
                <a:t>PRICING</a:t>
              </a:r>
              <a:endParaRPr lang="en-US" sz="2000" b="0" u="sng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" name="Table 6"/>
            <p:cNvGraphicFramePr/>
            <p:nvPr/>
          </p:nvGraphicFramePr>
          <p:xfrm>
            <a:off x="683" y="2727"/>
            <a:ext cx="8230235" cy="242252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833755"/>
                  <a:gridCol w="899160"/>
                  <a:gridCol w="795020"/>
                  <a:gridCol w="1544320"/>
                  <a:gridCol w="1054100"/>
                  <a:gridCol w="1546225"/>
                  <a:gridCol w="1557655"/>
                </a:tblGrid>
                <a:tr h="1587500"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Type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t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Land area in sq. yds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t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Built-up area in sft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t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Sale consideration 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t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Amenity charges 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t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Water &amp; electricity &amp; generator backup charges 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t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Total sale consideration 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t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835025"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2BHK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125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915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76.00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3.50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0.50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p>
                        <a:pPr indent="0" algn="ctr">
                          <a:buNone/>
                        </a:pPr>
                        <a:r>
                          <a:rPr lang="en-US" sz="2000" b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80.00</a:t>
                        </a:r>
                        <a:endParaRPr lang="en-US" sz="2000" b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 vert="horz" anchor="ctr" anchorCtr="0">
                      <a:lnL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L>
                      <a:lnR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080000"/>
                        </a:solidFill>
                        <a:prstDash val="solid"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3" name="Text Box 12"/>
            <p:cNvSpPr txBox="1"/>
            <p:nvPr/>
          </p:nvSpPr>
          <p:spPr>
            <a:xfrm>
              <a:off x="11530" y="2099"/>
              <a:ext cx="1947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ctr"/>
              <a:r>
                <a:rPr lang="en-IN" altLang="en-US" sz="1600" b="0">
                  <a:latin typeface="Times New Roman" panose="02020603050405020304" pitchFamily="18" charset="0"/>
                </a:rPr>
                <a:t>in lakhs</a:t>
              </a:r>
              <a:endParaRPr lang="en-IN" altLang="en-US" sz="1600" b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c7c19b4993f4ddcd65e7eb10151b6a9"/>
          <p:cNvPicPr>
            <a:picLocks noChangeAspect="1"/>
          </p:cNvPicPr>
          <p:nvPr/>
        </p:nvPicPr>
        <p:blipFill>
          <a:blip r:embed="rId1">
            <a:alphaModFix amt="60000"/>
          </a:blip>
          <a:stretch>
            <a:fillRect/>
          </a:stretch>
        </p:blipFill>
        <p:spPr>
          <a:xfrm rot="16200000" flipV="1">
            <a:off x="1149033" y="-1142365"/>
            <a:ext cx="6845935" cy="9142730"/>
          </a:xfrm>
          <a:prstGeom prst="rect">
            <a:avLst/>
          </a:prstGeom>
        </p:spPr>
      </p:pic>
      <p:sp>
        <p:nvSpPr>
          <p:cNvPr id="16" name="Rectangles 15"/>
          <p:cNvSpPr/>
          <p:nvPr/>
        </p:nvSpPr>
        <p:spPr>
          <a:xfrm>
            <a:off x="241300" y="227965"/>
            <a:ext cx="8661400" cy="6400800"/>
          </a:xfrm>
          <a:prstGeom prst="rect">
            <a:avLst/>
          </a:prstGeom>
          <a:noFill/>
          <a:ln w="38100">
            <a:solidFill>
              <a:srgbClr val="78489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47345" y="342265"/>
            <a:ext cx="8449310" cy="786130"/>
          </a:xfrm>
          <a:prstGeom prst="roundRect">
            <a:avLst/>
          </a:prstGeom>
          <a:solidFill>
            <a:schemeClr val="bg1">
              <a:alpha val="53000"/>
            </a:schemeClr>
          </a:solidFill>
          <a:ln w="1270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845"/>
          </a:p>
        </p:txBody>
      </p:sp>
      <p:graphicFrame>
        <p:nvGraphicFramePr>
          <p:cNvPr id="4" name="Object 3"/>
          <p:cNvGraphicFramePr/>
          <p:nvPr/>
        </p:nvGraphicFramePr>
        <p:xfrm>
          <a:off x="971550" y="426085"/>
          <a:ext cx="15557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544955" imgH="630555" progId="CorelDraw.Graphic.18">
                  <p:embed/>
                </p:oleObj>
              </mc:Choice>
              <mc:Fallback>
                <p:oleObj name="" r:id="rId2" imgW="1544955" imgH="630555" progId="CorelDraw.Graphic.18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1550" y="426085"/>
                        <a:ext cx="15557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/>
          <p:nvPr/>
        </p:nvGraphicFramePr>
        <p:xfrm>
          <a:off x="6876415" y="389890"/>
          <a:ext cx="1292225" cy="69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3854450" imgH="2083435" progId="CorelDraw.Graphic.18">
                  <p:embed/>
                </p:oleObj>
              </mc:Choice>
              <mc:Fallback>
                <p:oleObj name="" r:id="rId4" imgW="3854450" imgH="2083435" progId="CorelDraw.Graphic.18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6415" y="389890"/>
                        <a:ext cx="1292225" cy="690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2307590" y="2690813"/>
            <a:ext cx="45288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altLang="en-US"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IN" altLang="en-US" sz="7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Presentation</Application>
  <PresentationFormat>On-screen Show (4:3)</PresentationFormat>
  <Paragraphs>58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Wingdings</vt:lpstr>
      <vt:lpstr>Calibri</vt:lpstr>
      <vt:lpstr>Microsoft YaHei</vt:lpstr>
      <vt:lpstr>Arial Unicode MS</vt:lpstr>
      <vt:lpstr>Calibri Light</vt:lpstr>
      <vt:lpstr>Office Theme</vt:lpstr>
      <vt:lpstr>CorelDraw.Graphic.18</vt:lpstr>
      <vt:lpstr>CorelDraw.Graphic.18</vt:lpstr>
      <vt:lpstr>CorelDraw.Graphic.18</vt:lpstr>
      <vt:lpstr>CorelDraw.Graphic.18</vt:lpstr>
      <vt:lpstr>CorelDraw.Graphic.18</vt:lpstr>
      <vt:lpstr>CorelDraw.Graphic.18</vt:lpstr>
      <vt:lpstr>CorelDraw.Graphic.18</vt:lpstr>
      <vt:lpstr>CorelDraw.Graphic.18</vt:lpstr>
      <vt:lpstr>CorelDraw.Graphic.18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orange</dc:creator>
  <cp:lastModifiedBy>temp</cp:lastModifiedBy>
  <cp:revision>25</cp:revision>
  <dcterms:created xsi:type="dcterms:W3CDTF">2020-01-23T18:08:00Z</dcterms:created>
  <dcterms:modified xsi:type="dcterms:W3CDTF">2022-11-15T07:34:28Z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FEE130CCDB4D4CE0833033C2AF4E30D8</vt:lpwstr>
  </property>
</Properties>
</file>