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93" r:id="rId4"/>
    <p:sldId id="296" r:id="rId5"/>
    <p:sldId id="297" r:id="rId6"/>
    <p:sldId id="298" r:id="rId7"/>
    <p:sldId id="299" r:id="rId8"/>
    <p:sldId id="304" r:id="rId9"/>
    <p:sldId id="305" r:id="rId10"/>
    <p:sldId id="306" r:id="rId11"/>
    <p:sldId id="307" r:id="rId12"/>
    <p:sldId id="302" r:id="rId13"/>
    <p:sldId id="29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0C0"/>
    <a:srgbClr val="784894"/>
    <a:srgbClr val="FF0066"/>
    <a:srgbClr val="DF36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981" autoAdjust="0"/>
    <p:restoredTop sz="94660"/>
  </p:normalViewPr>
  <p:slideViewPr>
    <p:cSldViewPr snapToGrid="0">
      <p:cViewPr varScale="1">
        <p:scale>
          <a:sx n="73" d="100"/>
          <a:sy n="73" d="100"/>
        </p:scale>
        <p:origin x="-72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3.e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3.e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3.e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3.e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3.e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3.e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69" y="1122449"/>
            <a:ext cx="6858417" cy="2387784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69" y="3602315"/>
            <a:ext cx="6858417" cy="165588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635" indent="0" algn="ctr">
              <a:buNone/>
              <a:defRPr sz="1600"/>
            </a:lvl6pPr>
            <a:lvl7pPr marL="2743835" indent="0" algn="ctr">
              <a:buNone/>
              <a:defRPr sz="1600"/>
            </a:lvl7pPr>
            <a:lvl8pPr marL="3201035" indent="0" algn="ctr">
              <a:buNone/>
              <a:defRPr sz="1600"/>
            </a:lvl8pPr>
            <a:lvl9pPr marL="3658235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ipe dir="r"/>
      </p:transition>
    </mc:Choice>
    <mc:Fallback>
      <p:transition spd="slow">
        <p:wipe dir="r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ipe dir="r"/>
      </p:transition>
    </mc:Choice>
    <mc:Fallback>
      <p:transition spd="slow">
        <p:wipe dir="r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4073" y="365153"/>
            <a:ext cx="1971795" cy="581228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88" y="365153"/>
            <a:ext cx="5801077" cy="581228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ipe dir="r"/>
      </p:transition>
    </mc:Choice>
    <mc:Fallback>
      <p:transition spd="slow">
        <p:wipe dir="r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ipe dir="r"/>
      </p:transition>
    </mc:Choice>
    <mc:Fallback>
      <p:transition spd="slow">
        <p:wipe dir="r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925" y="1709869"/>
            <a:ext cx="7887179" cy="2852956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925" y="4589816"/>
            <a:ext cx="7887179" cy="150030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6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8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10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8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ipe dir="r"/>
      </p:transition>
    </mc:Choice>
    <mc:Fallback>
      <p:transition spd="slow">
        <p:wipe dir="r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88" y="1825765"/>
            <a:ext cx="3886436" cy="43516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431" y="1825765"/>
            <a:ext cx="3886436" cy="43516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ipe dir="r"/>
      </p:transition>
    </mc:Choice>
    <mc:Fallback>
      <p:transition spd="slow">
        <p:wipe dir="r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79" y="365153"/>
            <a:ext cx="7887179" cy="132566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79" y="1681292"/>
            <a:ext cx="3868575" cy="8239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635" indent="0">
              <a:buNone/>
              <a:defRPr sz="1600" b="1"/>
            </a:lvl6pPr>
            <a:lvl7pPr marL="2743835" indent="0">
              <a:buNone/>
              <a:defRPr sz="1600" b="1"/>
            </a:lvl7pPr>
            <a:lvl8pPr marL="3201035" indent="0">
              <a:buNone/>
              <a:defRPr sz="1600" b="1"/>
            </a:lvl8pPr>
            <a:lvl9pPr marL="3658235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79" y="2505268"/>
            <a:ext cx="3868575" cy="368487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431" y="1681292"/>
            <a:ext cx="3887627" cy="8239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635" indent="0">
              <a:buNone/>
              <a:defRPr sz="1600" b="1"/>
            </a:lvl6pPr>
            <a:lvl7pPr marL="2743835" indent="0">
              <a:buNone/>
              <a:defRPr sz="1600" b="1"/>
            </a:lvl7pPr>
            <a:lvl8pPr marL="3201035" indent="0">
              <a:buNone/>
              <a:defRPr sz="1600" b="1"/>
            </a:lvl8pPr>
            <a:lvl9pPr marL="3658235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431" y="2505268"/>
            <a:ext cx="3887627" cy="368487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ipe dir="r"/>
      </p:transition>
    </mc:Choice>
    <mc:Fallback>
      <p:transition spd="slow">
        <p:wipe dir="r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ipe dir="r"/>
      </p:transition>
    </mc:Choice>
    <mc:Fallback>
      <p:transition spd="slow">
        <p:wipe dir="r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ipe dir="r"/>
      </p:transition>
    </mc:Choice>
    <mc:Fallback>
      <p:transition spd="slow">
        <p:wipe dir="r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79" y="457235"/>
            <a:ext cx="2949357" cy="16003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627" y="987501"/>
            <a:ext cx="4629431" cy="4874000"/>
          </a:xfrm>
        </p:spPr>
        <p:txBody>
          <a:bodyPr/>
          <a:lstStyle>
            <a:lvl1pPr>
              <a:defRPr sz="3200"/>
            </a:lvl1pPr>
            <a:lvl2pPr>
              <a:defRPr sz="2805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79" y="2057558"/>
            <a:ext cx="2949357" cy="381188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635" indent="0">
              <a:buNone/>
              <a:defRPr sz="1000"/>
            </a:lvl6pPr>
            <a:lvl7pPr marL="2743835" indent="0">
              <a:buNone/>
              <a:defRPr sz="1000"/>
            </a:lvl7pPr>
            <a:lvl8pPr marL="3201035" indent="0">
              <a:buNone/>
              <a:defRPr sz="1000"/>
            </a:lvl8pPr>
            <a:lvl9pPr marL="3658235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ipe dir="r"/>
      </p:transition>
    </mc:Choice>
    <mc:Fallback>
      <p:transition spd="slow">
        <p:wipe dir="r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79" y="457235"/>
            <a:ext cx="2949357" cy="16003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627" y="987501"/>
            <a:ext cx="4629431" cy="4874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5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635" indent="0">
              <a:buNone/>
              <a:defRPr sz="2000"/>
            </a:lvl6pPr>
            <a:lvl7pPr marL="2743835" indent="0">
              <a:buNone/>
              <a:defRPr sz="2000"/>
            </a:lvl7pPr>
            <a:lvl8pPr marL="3201035" indent="0">
              <a:buNone/>
              <a:defRPr sz="2000"/>
            </a:lvl8pPr>
            <a:lvl9pPr marL="3658235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79" y="2057558"/>
            <a:ext cx="2949357" cy="381188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635" indent="0">
              <a:buNone/>
              <a:defRPr sz="1000"/>
            </a:lvl6pPr>
            <a:lvl7pPr marL="2743835" indent="0">
              <a:buNone/>
              <a:defRPr sz="1000"/>
            </a:lvl7pPr>
            <a:lvl8pPr marL="3201035" indent="0">
              <a:buNone/>
              <a:defRPr sz="1000"/>
            </a:lvl8pPr>
            <a:lvl9pPr marL="3658235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ipe dir="r"/>
      </p:transition>
    </mc:Choice>
    <mc:Fallback>
      <p:transition spd="slow">
        <p:wipe dir="r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88" y="365153"/>
            <a:ext cx="7887179" cy="13256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88" y="1825765"/>
            <a:ext cx="7887179" cy="43516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88" y="6356839"/>
            <a:ext cx="2057525" cy="3651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9134" y="6356839"/>
            <a:ext cx="3086287" cy="3651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8342" y="6356839"/>
            <a:ext cx="2057525" cy="3651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1000">
        <p:wipe dir="r"/>
      </p:transition>
    </mc:Choice>
    <mc:Fallback>
      <p:transition spd="slow">
        <p:wipe dir="r"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5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80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52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4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6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6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8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10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82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1.v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2.emf"/><Relationship Id="rId2" Type="http://schemas.openxmlformats.org/officeDocument/2006/relationships/oleObject" Target="../embeddings/oleObject1.bin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0.vml"/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3.emf"/><Relationship Id="rId3" Type="http://schemas.openxmlformats.org/officeDocument/2006/relationships/oleObject" Target="../embeddings/oleObject18.bin"/><Relationship Id="rId2" Type="http://schemas.openxmlformats.org/officeDocument/2006/relationships/image" Target="../media/image8.png"/><Relationship Id="rId1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11.vml"/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21.bin"/><Relationship Id="rId3" Type="http://schemas.openxmlformats.org/officeDocument/2006/relationships/image" Target="../media/image3.emf"/><Relationship Id="rId2" Type="http://schemas.openxmlformats.org/officeDocument/2006/relationships/oleObject" Target="../embeddings/oleObject20.bin"/><Relationship Id="rId1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12.vml"/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23.bin"/><Relationship Id="rId3" Type="http://schemas.openxmlformats.org/officeDocument/2006/relationships/image" Target="../media/image3.emf"/><Relationship Id="rId2" Type="http://schemas.openxmlformats.org/officeDocument/2006/relationships/oleObject" Target="../embeddings/oleObject22.bin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2.vml"/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Relationship Id="rId3" Type="http://schemas.openxmlformats.org/officeDocument/2006/relationships/image" Target="../media/image3.emf"/><Relationship Id="rId2" Type="http://schemas.openxmlformats.org/officeDocument/2006/relationships/oleObject" Target="../embeddings/oleObject2.bin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3.vml"/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5.bin"/><Relationship Id="rId3" Type="http://schemas.openxmlformats.org/officeDocument/2006/relationships/image" Target="../media/image3.emf"/><Relationship Id="rId2" Type="http://schemas.openxmlformats.org/officeDocument/2006/relationships/oleObject" Target="../embeddings/oleObject4.bin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4.vml"/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7.bin"/><Relationship Id="rId3" Type="http://schemas.openxmlformats.org/officeDocument/2006/relationships/image" Target="../media/image3.emf"/><Relationship Id="rId2" Type="http://schemas.openxmlformats.org/officeDocument/2006/relationships/oleObject" Target="../embeddings/oleObject6.bin"/><Relationship Id="rId1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5.vml"/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9.bin"/><Relationship Id="rId3" Type="http://schemas.openxmlformats.org/officeDocument/2006/relationships/image" Target="../media/image3.emf"/><Relationship Id="rId2" Type="http://schemas.openxmlformats.org/officeDocument/2006/relationships/oleObject" Target="../embeddings/oleObject8.bin"/><Relationship Id="rId1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6.vml"/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3.emf"/><Relationship Id="rId3" Type="http://schemas.openxmlformats.org/officeDocument/2006/relationships/oleObject" Target="../embeddings/oleObject10.bin"/><Relationship Id="rId2" Type="http://schemas.openxmlformats.org/officeDocument/2006/relationships/image" Target="../media/image4.png"/><Relationship Id="rId1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7.vml"/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3.emf"/><Relationship Id="rId3" Type="http://schemas.openxmlformats.org/officeDocument/2006/relationships/oleObject" Target="../embeddings/oleObject12.bin"/><Relationship Id="rId2" Type="http://schemas.openxmlformats.org/officeDocument/2006/relationships/image" Target="../media/image5.png"/><Relationship Id="rId1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8.vml"/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3.emf"/><Relationship Id="rId3" Type="http://schemas.openxmlformats.org/officeDocument/2006/relationships/oleObject" Target="../embeddings/oleObject14.bin"/><Relationship Id="rId2" Type="http://schemas.openxmlformats.org/officeDocument/2006/relationships/image" Target="../media/image6.png"/><Relationship Id="rId1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9.vml"/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17.bin"/><Relationship Id="rId3" Type="http://schemas.openxmlformats.org/officeDocument/2006/relationships/image" Target="../media/image3.emf"/><Relationship Id="rId2" Type="http://schemas.openxmlformats.org/officeDocument/2006/relationships/oleObject" Target="../embeddings/oleObject16.bin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Picture 99"/>
          <p:cNvPicPr/>
          <p:nvPr/>
        </p:nvPicPr>
        <p:blipFill>
          <a:blip r:embed="rId1">
            <a:alphaModFix amt="50000"/>
          </a:blip>
          <a:stretch>
            <a:fillRect/>
          </a:stretch>
        </p:blipFill>
        <p:spPr>
          <a:xfrm>
            <a:off x="635" y="0"/>
            <a:ext cx="9144000" cy="685736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" name="Rectangles 15"/>
          <p:cNvSpPr/>
          <p:nvPr/>
        </p:nvSpPr>
        <p:spPr>
          <a:xfrm>
            <a:off x="241300" y="228600"/>
            <a:ext cx="8661400" cy="6400800"/>
          </a:xfrm>
          <a:prstGeom prst="rect">
            <a:avLst/>
          </a:prstGeom>
          <a:noFill/>
          <a:ln w="38100" cmpd="sng">
            <a:solidFill>
              <a:schemeClr val="accent1">
                <a:shade val="50000"/>
              </a:schemeClr>
            </a:solidFill>
            <a:prstDash val="solid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graphicFrame>
        <p:nvGraphicFramePr>
          <p:cNvPr id="22" name="Object 21"/>
          <p:cNvGraphicFramePr/>
          <p:nvPr/>
        </p:nvGraphicFramePr>
        <p:xfrm>
          <a:off x="2726055" y="1785938"/>
          <a:ext cx="3691890" cy="328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" name="" r:id="rId2" imgW="3900805" imgH="3495675" progId="CorelDraw.Graphic.18">
                  <p:embed/>
                </p:oleObj>
              </mc:Choice>
              <mc:Fallback>
                <p:oleObj name="" r:id="rId2" imgW="3900805" imgH="3495675" progId="CorelDraw.Graphic.18">
                  <p:embed/>
                  <p:pic>
                    <p:nvPicPr>
                      <p:cNvPr id="0" name="Picture 2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726055" y="1785938"/>
                        <a:ext cx="3691890" cy="3286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ipe dir="r"/>
      </p:transition>
    </mc:Choice>
    <mc:Fallback>
      <p:transition spd="slow">
        <p:wipe dir="r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/>
          <p:nvPr/>
        </p:nvPicPr>
        <p:blipFill>
          <a:blip r:embed="rId1">
            <a:alphaModFix amt="50000"/>
          </a:blip>
          <a:stretch>
            <a:fillRect/>
          </a:stretch>
        </p:blipFill>
        <p:spPr>
          <a:xfrm>
            <a:off x="635" y="0"/>
            <a:ext cx="9144000" cy="685736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" name="Rectangles 15"/>
          <p:cNvSpPr/>
          <p:nvPr/>
        </p:nvSpPr>
        <p:spPr>
          <a:xfrm>
            <a:off x="241300" y="228600"/>
            <a:ext cx="8661400" cy="6400800"/>
          </a:xfrm>
          <a:prstGeom prst="rect">
            <a:avLst/>
          </a:prstGeom>
          <a:noFill/>
          <a:ln w="38100" cmpd="sng">
            <a:solidFill>
              <a:schemeClr val="accent1">
                <a:shade val="50000"/>
              </a:schemeClr>
            </a:solidFill>
            <a:prstDash val="solid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2" name="Text Box 1"/>
          <p:cNvSpPr txBox="1"/>
          <p:nvPr/>
        </p:nvSpPr>
        <p:spPr>
          <a:xfrm>
            <a:off x="2445703" y="1497965"/>
            <a:ext cx="4252595" cy="6299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altLang="en-US" sz="2800" b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Corporates at Pocharam</a:t>
            </a:r>
            <a:r>
              <a:rPr lang="en-US" sz="2800" b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Axis_Bank_logo_logotyp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5608" y="2776220"/>
            <a:ext cx="5772785" cy="1565910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>
          <a:xfrm>
            <a:off x="374650" y="342265"/>
            <a:ext cx="8394700" cy="786130"/>
          </a:xfrm>
          <a:prstGeom prst="roundRect">
            <a:avLst/>
          </a:prstGeom>
          <a:solidFill>
            <a:schemeClr val="accent1">
              <a:lumMod val="20000"/>
              <a:lumOff val="80000"/>
              <a:alpha val="51000"/>
            </a:schemeClr>
          </a:solidFill>
          <a:ln w="12700" cmpd="sng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sz="845"/>
          </a:p>
        </p:txBody>
      </p:sp>
      <p:graphicFrame>
        <p:nvGraphicFramePr>
          <p:cNvPr id="8" name="Object 7"/>
          <p:cNvGraphicFramePr/>
          <p:nvPr/>
        </p:nvGraphicFramePr>
        <p:xfrm>
          <a:off x="975995" y="425133"/>
          <a:ext cx="1560830" cy="6210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" name="" r:id="rId3" imgW="1544955" imgH="630555" progId="CorelDraw.Graphic.18">
                  <p:embed/>
                </p:oleObj>
              </mc:Choice>
              <mc:Fallback>
                <p:oleObj name="" r:id="rId3" imgW="1544955" imgH="630555" progId="CorelDraw.Graphic.18">
                  <p:embed/>
                  <p:pic>
                    <p:nvPicPr>
                      <p:cNvPr id="0" name="Picture 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75995" y="425133"/>
                        <a:ext cx="1560830" cy="6210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/>
          <p:nvPr/>
        </p:nvGraphicFramePr>
        <p:xfrm>
          <a:off x="7324725" y="376555"/>
          <a:ext cx="806450" cy="7181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" name="" r:id="rId5" imgW="3900805" imgH="3495675" progId="CorelDraw.Graphic.18">
                  <p:embed/>
                </p:oleObj>
              </mc:Choice>
              <mc:Fallback>
                <p:oleObj name="" r:id="rId5" imgW="3900805" imgH="3495675" progId="CorelDraw.Graphic.18">
                  <p:embed/>
                  <p:pic>
                    <p:nvPicPr>
                      <p:cNvPr id="0" name="Picture 2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324725" y="376555"/>
                        <a:ext cx="806450" cy="7181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 Box 3"/>
          <p:cNvSpPr txBox="1"/>
          <p:nvPr/>
        </p:nvSpPr>
        <p:spPr>
          <a:xfrm>
            <a:off x="449898" y="4818380"/>
            <a:ext cx="8244205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457200" indent="-45720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v"/>
            </a:pPr>
            <a:r>
              <a:rPr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Entire spectrum of financial services for personal &amp; corporate banking.</a:t>
            </a:r>
            <a:endParaRPr sz="200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457200" indent="-45720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v"/>
            </a:pPr>
            <a:r>
              <a:rPr lang="en-IN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5</a:t>
            </a:r>
            <a:r>
              <a:rPr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,000</a:t>
            </a:r>
            <a:r>
              <a:rPr sz="20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+</a:t>
            </a:r>
            <a:r>
              <a:rPr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workforce</a:t>
            </a:r>
            <a:r>
              <a:rPr lang="en-IN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IN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in </a:t>
            </a:r>
            <a:r>
              <a:rPr lang="en-IN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Pocharam</a:t>
            </a:r>
            <a:r>
              <a:rPr lang="en-IN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</a:t>
            </a:r>
            <a:endParaRPr lang="en-IN" sz="200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ipe dir="r"/>
      </p:transition>
    </mc:Choice>
    <mc:Fallback>
      <p:transition spd="slow">
        <p:wipe dir="r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1">
            <a:alphaModFix amt="50000"/>
          </a:blip>
          <a:stretch>
            <a:fillRect/>
          </a:stretch>
        </p:blipFill>
        <p:spPr>
          <a:xfrm>
            <a:off x="635" y="0"/>
            <a:ext cx="9144000" cy="685736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" name="Rectangles 15"/>
          <p:cNvSpPr/>
          <p:nvPr/>
        </p:nvSpPr>
        <p:spPr>
          <a:xfrm>
            <a:off x="241300" y="228600"/>
            <a:ext cx="8661400" cy="6400800"/>
          </a:xfrm>
          <a:prstGeom prst="rect">
            <a:avLst/>
          </a:prstGeom>
          <a:noFill/>
          <a:ln w="38100" cmpd="sng">
            <a:solidFill>
              <a:schemeClr val="accent1">
                <a:shade val="50000"/>
              </a:schemeClr>
            </a:solidFill>
            <a:prstDash val="solid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7" name="Text Box 16"/>
          <p:cNvSpPr txBox="1"/>
          <p:nvPr/>
        </p:nvSpPr>
        <p:spPr>
          <a:xfrm>
            <a:off x="2032000" y="1264285"/>
            <a:ext cx="5080000" cy="3987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indent="0" algn="ctr"/>
            <a:r>
              <a:rPr lang="en-US" sz="2000" b="0" u="sng">
                <a:latin typeface="Times New Roman" panose="02020603050405020304" pitchFamily="18" charset="0"/>
              </a:rPr>
              <a:t>PRICING</a:t>
            </a:r>
            <a:endParaRPr lang="en-US" sz="2000"/>
          </a:p>
        </p:txBody>
      </p:sp>
      <p:graphicFrame>
        <p:nvGraphicFramePr>
          <p:cNvPr id="18" name="Table 17"/>
          <p:cNvGraphicFramePr/>
          <p:nvPr/>
        </p:nvGraphicFramePr>
        <p:xfrm>
          <a:off x="479425" y="1748155"/>
          <a:ext cx="8183245" cy="30397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92220"/>
                <a:gridCol w="2043430"/>
                <a:gridCol w="2347595"/>
              </a:tblGrid>
              <a:tr h="38481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0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Block</a:t>
                      </a:r>
                      <a:endParaRPr lang="en-US" sz="20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0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sz="20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0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US" sz="20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898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0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Rate for Deluxe Apartment</a:t>
                      </a:r>
                      <a:endParaRPr lang="en-US" sz="20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0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Rs. 4,349/- per sft</a:t>
                      </a:r>
                      <a:endParaRPr lang="en-US" sz="20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0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Rs. 4,399/- per sft</a:t>
                      </a:r>
                      <a:endParaRPr lang="en-US" sz="20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417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0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Amenities charges </a:t>
                      </a:r>
                      <a:endParaRPr lang="en-US" sz="20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p>
                      <a:pPr indent="0" algn="r">
                        <a:buNone/>
                      </a:pPr>
                      <a:r>
                        <a:rPr lang="en-US" sz="20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Rs. 4,00,000/-</a:t>
                      </a:r>
                      <a:endParaRPr lang="en-US" sz="20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8481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0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Car parking charges</a:t>
                      </a:r>
                      <a:endParaRPr lang="en-US" sz="20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p>
                      <a:pPr indent="0" algn="r">
                        <a:buNone/>
                      </a:pPr>
                      <a:r>
                        <a:rPr lang="en-US" sz="20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Rs. 2,00,000/- </a:t>
                      </a:r>
                      <a:endParaRPr lang="en-US" sz="20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76898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0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Water, electricity &amp; generator backup charges</a:t>
                      </a:r>
                      <a:endParaRPr lang="en-US" sz="20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p>
                      <a:pPr indent="0" algn="r">
                        <a:buNone/>
                      </a:pPr>
                      <a:r>
                        <a:rPr lang="en-US" sz="20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Rs. 60,000/-</a:t>
                      </a:r>
                      <a:endParaRPr lang="en-US" sz="20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47980"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0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Additional charges for floor rise from 6</a:t>
                      </a:r>
                      <a:r>
                        <a:rPr lang="en-US" sz="2000" b="0" baseline="30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US" sz="20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 10</a:t>
                      </a:r>
                      <a:r>
                        <a:rPr lang="en-US" sz="2000" b="0" baseline="30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US" sz="20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floor -Rs. 50/- per floor</a:t>
                      </a:r>
                      <a:endParaRPr lang="en-US" sz="20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24" name="Group 23"/>
          <p:cNvGrpSpPr/>
          <p:nvPr/>
        </p:nvGrpSpPr>
        <p:grpSpPr>
          <a:xfrm>
            <a:off x="479425" y="4872990"/>
            <a:ext cx="8183245" cy="1440180"/>
            <a:chOff x="755" y="7674"/>
            <a:chExt cx="12887" cy="2268"/>
          </a:xfrm>
        </p:grpSpPr>
        <p:sp>
          <p:nvSpPr>
            <p:cNvPr id="21" name="Text Box 20"/>
            <p:cNvSpPr txBox="1"/>
            <p:nvPr/>
          </p:nvSpPr>
          <p:spPr>
            <a:xfrm>
              <a:off x="755" y="7674"/>
              <a:ext cx="12887" cy="62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/>
              <a:r>
                <a:rPr lang="en-US" sz="2000" b="0">
                  <a:latin typeface="Times New Roman" panose="02020603050405020304" pitchFamily="18" charset="0"/>
                </a:rPr>
                <a:t>Scheduled date of completion (from date of signing agreement)</a:t>
              </a:r>
              <a:endParaRPr lang="en-US" sz="2000" b="0"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22" name="Table 21"/>
            <p:cNvGraphicFramePr/>
            <p:nvPr/>
          </p:nvGraphicFramePr>
          <p:xfrm>
            <a:off x="755" y="8302"/>
            <a:ext cx="8117840" cy="1041400"/>
          </p:xfrm>
          <a:graphic>
            <a:graphicData uri="http://schemas.openxmlformats.org/drawingml/2006/table">
              <a:tbl>
                <a:tblPr firstRow="1" bandRow="1">
                  <a:tableStyleId>{5940675A-B579-460E-94D1-54222C63F5DA}</a:tableStyleId>
                </a:tblPr>
                <a:tblGrid>
                  <a:gridCol w="2306955"/>
                  <a:gridCol w="3099435"/>
                  <a:gridCol w="2711450"/>
                </a:tblGrid>
                <a:tr h="520700">
                  <a:tc>
                    <a:txBody>
                      <a:bodyPr/>
                      <a:p>
                        <a:pPr indent="0" algn="ctr">
                          <a:buNone/>
                        </a:pPr>
                        <a:r>
                          <a:rPr lang="en-US" sz="2000" b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Block</a:t>
                        </a:r>
                        <a:r>
                          <a:rPr lang="en-IN" altLang="en-US" sz="2000" b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 </a:t>
                        </a:r>
                        <a:r>
                          <a:rPr lang="en-US" sz="2000" b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no</a:t>
                        </a:r>
                        <a:endParaRPr lang="en-US" sz="2000" b="0"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endParaRPr>
                      </a:p>
                    </a:txBody>
                    <a:tcPr marL="68580" marR="68580" marT="0" marB="0" vert="horz" anchor="ctr" anchorCtr="0">
                      <a:lnL w="1270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L>
                      <a:lnR w="1270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R>
                      <a:lnT w="1270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T>
                      <a:lnB w="1270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noFill/>
                    </a:tcPr>
                  </a:tc>
                  <a:tc>
                    <a:txBody>
                      <a:bodyPr/>
                      <a:p>
                        <a:pPr indent="0" algn="ctr">
                          <a:buNone/>
                        </a:pPr>
                        <a:r>
                          <a:rPr lang="en-US" sz="2000" b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A</a:t>
                        </a:r>
                        <a:endParaRPr lang="en-US" sz="2000" b="0"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endParaRPr>
                      </a:p>
                    </a:txBody>
                    <a:tcPr marL="68580" marR="68580" marT="0" marB="0" vert="horz" anchor="ctr" anchorCtr="0">
                      <a:lnL w="1270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L>
                      <a:lnR w="1270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R>
                      <a:lnT w="1270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T>
                      <a:lnB w="1270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noFill/>
                    </a:tcPr>
                  </a:tc>
                  <a:tc>
                    <a:txBody>
                      <a:bodyPr/>
                      <a:p>
                        <a:pPr indent="0" algn="ctr">
                          <a:buNone/>
                        </a:pPr>
                        <a:r>
                          <a:rPr lang="en-US" sz="2000" b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B</a:t>
                        </a:r>
                        <a:endParaRPr lang="en-US" sz="2000" b="0"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endParaRPr>
                      </a:p>
                    </a:txBody>
                    <a:tcPr marL="68580" marR="68580" marT="0" marB="0" vert="horz" anchor="ctr" anchorCtr="0">
                      <a:lnL w="1270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L>
                      <a:lnR w="1270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R>
                      <a:lnT w="1270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T>
                      <a:lnB w="1270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noFill/>
                    </a:tcPr>
                  </a:tc>
                </a:tr>
                <a:tr h="520700">
                  <a:tc>
                    <a:txBody>
                      <a:bodyPr/>
                      <a:p>
                        <a:pPr indent="0" algn="ctr">
                          <a:buNone/>
                        </a:pPr>
                        <a:r>
                          <a:rPr lang="en-US" sz="2000" b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Date</a:t>
                        </a:r>
                        <a:endParaRPr lang="en-US" sz="2000" b="0"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endParaRPr>
                      </a:p>
                    </a:txBody>
                    <a:tcPr marL="68580" marR="68580" marT="0" marB="0" vert="horz" anchor="ctr" anchorCtr="0">
                      <a:lnL w="1270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L>
                      <a:lnR w="1270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R>
                      <a:lnT w="1270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T>
                      <a:lnB w="1270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noFill/>
                    </a:tcPr>
                  </a:tc>
                  <a:tc>
                    <a:txBody>
                      <a:bodyPr/>
                      <a:p>
                        <a:pPr indent="0" algn="ctr">
                          <a:buNone/>
                        </a:pPr>
                        <a:r>
                          <a:rPr lang="en-US" sz="2000" b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1</a:t>
                        </a:r>
                        <a:r>
                          <a:rPr lang="en-IN" altLang="en-US" sz="2000" b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2 </a:t>
                        </a:r>
                        <a:r>
                          <a:rPr lang="en-US" sz="2000" b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months </a:t>
                        </a:r>
                        <a:endParaRPr lang="en-US" sz="2000" b="0"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endParaRPr>
                      </a:p>
                    </a:txBody>
                    <a:tcPr marL="68580" marR="68580" marT="0" marB="0" vert="horz" anchor="ctr" anchorCtr="0">
                      <a:lnL w="1270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L>
                      <a:lnR w="1270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R>
                      <a:lnT w="1270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T>
                      <a:lnB w="1270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noFill/>
                    </a:tcPr>
                  </a:tc>
                  <a:tc>
                    <a:txBody>
                      <a:bodyPr/>
                      <a:p>
                        <a:pPr indent="0" algn="ctr">
                          <a:buNone/>
                        </a:pPr>
                        <a:r>
                          <a:rPr lang="en-US" sz="2000" b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24 months</a:t>
                        </a:r>
                        <a:endParaRPr lang="en-US" sz="2000" b="0"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endParaRPr>
                      </a:p>
                    </a:txBody>
                    <a:tcPr marL="68580" marR="68580" marT="0" marB="0" vert="horz" anchor="ctr" anchorCtr="0">
                      <a:lnL w="1270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L>
                      <a:lnR w="1270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R>
                      <a:lnT w="1270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T>
                      <a:lnB w="12700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noFill/>
                    </a:tcPr>
                  </a:tc>
                </a:tr>
              </a:tbl>
            </a:graphicData>
          </a:graphic>
        </p:graphicFrame>
      </p:grpSp>
      <p:sp>
        <p:nvSpPr>
          <p:cNvPr id="3" name="Rounded Rectangle 2"/>
          <p:cNvSpPr/>
          <p:nvPr/>
        </p:nvSpPr>
        <p:spPr>
          <a:xfrm>
            <a:off x="374650" y="342265"/>
            <a:ext cx="8394700" cy="786130"/>
          </a:xfrm>
          <a:prstGeom prst="roundRect">
            <a:avLst/>
          </a:prstGeom>
          <a:solidFill>
            <a:schemeClr val="accent1">
              <a:lumMod val="20000"/>
              <a:lumOff val="80000"/>
              <a:alpha val="51000"/>
            </a:schemeClr>
          </a:solidFill>
          <a:ln w="12700" cmpd="sng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sz="845"/>
          </a:p>
        </p:txBody>
      </p:sp>
      <p:graphicFrame>
        <p:nvGraphicFramePr>
          <p:cNvPr id="6" name="Object 5"/>
          <p:cNvGraphicFramePr/>
          <p:nvPr/>
        </p:nvGraphicFramePr>
        <p:xfrm>
          <a:off x="975995" y="425133"/>
          <a:ext cx="1560830" cy="6210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" name="" r:id="rId2" imgW="1544955" imgH="630555" progId="CorelDraw.Graphic.18">
                  <p:embed/>
                </p:oleObj>
              </mc:Choice>
              <mc:Fallback>
                <p:oleObj name="" r:id="rId2" imgW="1544955" imgH="630555" progId="CorelDraw.Graphic.18">
                  <p:embed/>
                  <p:pic>
                    <p:nvPicPr>
                      <p:cNvPr id="0" name="Picture 5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75995" y="425133"/>
                        <a:ext cx="1560830" cy="6210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/>
          <p:nvPr/>
        </p:nvGraphicFramePr>
        <p:xfrm>
          <a:off x="7324725" y="376555"/>
          <a:ext cx="806450" cy="7181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" name="" r:id="rId4" imgW="3900805" imgH="3495675" progId="CorelDraw.Graphic.18">
                  <p:embed/>
                </p:oleObj>
              </mc:Choice>
              <mc:Fallback>
                <p:oleObj name="" r:id="rId4" imgW="3900805" imgH="3495675" progId="CorelDraw.Graphic.18">
                  <p:embed/>
                  <p:pic>
                    <p:nvPicPr>
                      <p:cNvPr id="0" name="Picture 2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324725" y="376555"/>
                        <a:ext cx="806450" cy="7181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ipe dir="r"/>
      </p:transition>
    </mc:Choice>
    <mc:Fallback>
      <p:transition spd="slow">
        <p:wipe dir="r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1">
            <a:alphaModFix amt="50000"/>
          </a:blip>
          <a:stretch>
            <a:fillRect/>
          </a:stretch>
        </p:blipFill>
        <p:spPr>
          <a:xfrm>
            <a:off x="635" y="0"/>
            <a:ext cx="9144000" cy="685736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" name="Rectangles 15"/>
          <p:cNvSpPr/>
          <p:nvPr/>
        </p:nvSpPr>
        <p:spPr>
          <a:xfrm>
            <a:off x="241300" y="228600"/>
            <a:ext cx="8661400" cy="6400800"/>
          </a:xfrm>
          <a:prstGeom prst="rect">
            <a:avLst/>
          </a:prstGeom>
          <a:noFill/>
          <a:ln w="38100" cmpd="sng">
            <a:solidFill>
              <a:schemeClr val="accent1">
                <a:shade val="50000"/>
              </a:schemeClr>
            </a:solidFill>
            <a:prstDash val="solid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6" name="Text Box 5"/>
          <p:cNvSpPr txBox="1"/>
          <p:nvPr/>
        </p:nvSpPr>
        <p:spPr>
          <a:xfrm>
            <a:off x="2307590" y="2690813"/>
            <a:ext cx="4528820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algn="ctr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altLang="en-US" sz="7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Thank You!</a:t>
            </a:r>
            <a:endParaRPr lang="en-IN" altLang="en-US" sz="7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374650" y="342265"/>
            <a:ext cx="8394700" cy="786130"/>
          </a:xfrm>
          <a:prstGeom prst="roundRect">
            <a:avLst/>
          </a:prstGeom>
          <a:solidFill>
            <a:schemeClr val="accent1">
              <a:lumMod val="20000"/>
              <a:lumOff val="80000"/>
              <a:alpha val="51000"/>
            </a:schemeClr>
          </a:solidFill>
          <a:ln w="12700" cmpd="sng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sz="845"/>
          </a:p>
        </p:txBody>
      </p:sp>
      <p:graphicFrame>
        <p:nvGraphicFramePr>
          <p:cNvPr id="13" name="Object 12"/>
          <p:cNvGraphicFramePr/>
          <p:nvPr/>
        </p:nvGraphicFramePr>
        <p:xfrm>
          <a:off x="975995" y="425133"/>
          <a:ext cx="1560830" cy="6210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" name="" r:id="rId2" imgW="1544955" imgH="630555" progId="CorelDraw.Graphic.18">
                  <p:embed/>
                </p:oleObj>
              </mc:Choice>
              <mc:Fallback>
                <p:oleObj name="" r:id="rId2" imgW="1544955" imgH="630555" progId="CorelDraw.Graphic.18">
                  <p:embed/>
                  <p:pic>
                    <p:nvPicPr>
                      <p:cNvPr id="0" name="Picture 5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75995" y="425133"/>
                        <a:ext cx="1560830" cy="6210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/>
          <p:nvPr/>
        </p:nvGraphicFramePr>
        <p:xfrm>
          <a:off x="7324725" y="376555"/>
          <a:ext cx="806450" cy="7181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" name="" r:id="rId4" imgW="3900805" imgH="3495675" progId="CorelDraw.Graphic.18">
                  <p:embed/>
                </p:oleObj>
              </mc:Choice>
              <mc:Fallback>
                <p:oleObj name="" r:id="rId4" imgW="3900805" imgH="3495675" progId="CorelDraw.Graphic.18">
                  <p:embed/>
                  <p:pic>
                    <p:nvPicPr>
                      <p:cNvPr id="0" name="Picture 2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324725" y="376555"/>
                        <a:ext cx="806450" cy="7181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ipe dir="r"/>
      </p:transition>
    </mc:Choice>
    <mc:Fallback>
      <p:transition spd="slow">
        <p:wipe dir="r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1">
            <a:alphaModFix amt="50000"/>
          </a:blip>
          <a:stretch>
            <a:fillRect/>
          </a:stretch>
        </p:blipFill>
        <p:spPr>
          <a:xfrm>
            <a:off x="635" y="0"/>
            <a:ext cx="9144000" cy="685736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" name="Rectangles 15"/>
          <p:cNvSpPr/>
          <p:nvPr/>
        </p:nvSpPr>
        <p:spPr>
          <a:xfrm>
            <a:off x="241300" y="228600"/>
            <a:ext cx="8661400" cy="6400800"/>
          </a:xfrm>
          <a:prstGeom prst="rect">
            <a:avLst/>
          </a:prstGeom>
          <a:noFill/>
          <a:ln w="38100" cmpd="sng">
            <a:solidFill>
              <a:schemeClr val="accent1">
                <a:shade val="50000"/>
              </a:schemeClr>
            </a:solidFill>
            <a:prstDash val="solid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374650" y="342265"/>
            <a:ext cx="8394700" cy="786130"/>
          </a:xfrm>
          <a:prstGeom prst="roundRect">
            <a:avLst/>
          </a:prstGeom>
          <a:solidFill>
            <a:schemeClr val="accent1">
              <a:lumMod val="20000"/>
              <a:lumOff val="80000"/>
              <a:alpha val="51000"/>
            </a:schemeClr>
          </a:solidFill>
          <a:ln w="12700" cmpd="sng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sz="845"/>
          </a:p>
        </p:txBody>
      </p:sp>
      <p:graphicFrame>
        <p:nvGraphicFramePr>
          <p:cNvPr id="4" name="Object 3"/>
          <p:cNvGraphicFramePr/>
          <p:nvPr/>
        </p:nvGraphicFramePr>
        <p:xfrm>
          <a:off x="975995" y="425133"/>
          <a:ext cx="1560830" cy="6210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" name="" r:id="rId2" imgW="1544955" imgH="630555" progId="CorelDraw.Graphic.18">
                  <p:embed/>
                </p:oleObj>
              </mc:Choice>
              <mc:Fallback>
                <p:oleObj name="" r:id="rId2" imgW="1544955" imgH="630555" progId="CorelDraw.Graphic.18">
                  <p:embed/>
                  <p:pic>
                    <p:nvPicPr>
                      <p:cNvPr id="0" name="Picture 5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75995" y="425133"/>
                        <a:ext cx="1560830" cy="6210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/>
          <p:nvPr/>
        </p:nvGraphicFramePr>
        <p:xfrm>
          <a:off x="7324725" y="376555"/>
          <a:ext cx="806450" cy="7181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" name="" r:id="rId4" imgW="3900805" imgH="3495675" progId="CorelDraw.Graphic.18">
                  <p:embed/>
                </p:oleObj>
              </mc:Choice>
              <mc:Fallback>
                <p:oleObj name="" r:id="rId4" imgW="3900805" imgH="3495675" progId="CorelDraw.Graphic.18">
                  <p:embed/>
                  <p:pic>
                    <p:nvPicPr>
                      <p:cNvPr id="0" name="Picture 2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324725" y="376555"/>
                        <a:ext cx="806450" cy="7181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 Box 2"/>
          <p:cNvSpPr txBox="1"/>
          <p:nvPr/>
        </p:nvSpPr>
        <p:spPr>
          <a:xfrm>
            <a:off x="975995" y="1231900"/>
            <a:ext cx="7207250" cy="47078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Salient features:</a:t>
            </a:r>
            <a:endParaRPr lang="en-US" sz="2000" b="1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v"/>
            </a:pPr>
            <a:r>
              <a:rPr lang="en-US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256 flats on about 2.50 acres.</a:t>
            </a:r>
            <a:endParaRPr lang="en-US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v"/>
            </a:pPr>
            <a:r>
              <a:rPr lang="en-US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floors high rise with 2 basements for parking.</a:t>
            </a:r>
            <a:endParaRPr lang="en-US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v"/>
            </a:pPr>
            <a:r>
              <a:rPr lang="en-US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BHK flats - 1,325 to 1,450 sft.</a:t>
            </a:r>
            <a:endParaRPr lang="en-US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v"/>
            </a:pPr>
            <a:r>
              <a:rPr lang="en-US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12,000 sft clubhouse.</a:t>
            </a:r>
            <a:endParaRPr lang="en-US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v"/>
            </a:pPr>
            <a:r>
              <a:rPr lang="en-US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Gated community with modern amenities.</a:t>
            </a:r>
            <a:endParaRPr lang="en-US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ipe dir="r"/>
      </p:transition>
    </mc:Choice>
    <mc:Fallback>
      <p:transition spd="slow">
        <p:wipe dir="r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/>
          <p:nvPr/>
        </p:nvPicPr>
        <p:blipFill>
          <a:blip r:embed="rId1">
            <a:alphaModFix amt="50000"/>
          </a:blip>
          <a:stretch>
            <a:fillRect/>
          </a:stretch>
        </p:blipFill>
        <p:spPr>
          <a:xfrm>
            <a:off x="635" y="0"/>
            <a:ext cx="9144000" cy="685736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" name="Rectangles 15"/>
          <p:cNvSpPr/>
          <p:nvPr/>
        </p:nvSpPr>
        <p:spPr>
          <a:xfrm>
            <a:off x="241300" y="228600"/>
            <a:ext cx="8661400" cy="6400800"/>
          </a:xfrm>
          <a:prstGeom prst="rect">
            <a:avLst/>
          </a:prstGeom>
          <a:noFill/>
          <a:ln w="38100" cmpd="sng">
            <a:solidFill>
              <a:schemeClr val="accent1">
                <a:shade val="50000"/>
              </a:schemeClr>
            </a:solidFill>
            <a:prstDash val="solid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3" name="Text Box 2"/>
          <p:cNvSpPr txBox="1"/>
          <p:nvPr/>
        </p:nvSpPr>
        <p:spPr>
          <a:xfrm>
            <a:off x="975995" y="1231900"/>
            <a:ext cx="2914650" cy="43999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>
              <a:lnSpc>
                <a:spcPct val="17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altLang="en-US" sz="2000" b="1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 Amenities</a:t>
            </a:r>
            <a:r>
              <a:rPr lang="en-US" sz="2000" b="1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:</a:t>
            </a:r>
            <a:endParaRPr lang="en-US" sz="2000" b="1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>
              <a:lnSpc>
                <a:spcPct val="17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None/>
            </a:pPr>
            <a:r>
              <a:rPr lang="en-IN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Clubhouse with:</a:t>
            </a:r>
            <a:endParaRPr lang="en-US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7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v"/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Banquet hall.</a:t>
            </a:r>
            <a:endParaRPr lang="en-US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7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v"/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Recreation room.</a:t>
            </a:r>
            <a:endParaRPr lang="en-US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7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v"/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Cafeteria.</a:t>
            </a:r>
            <a:endParaRPr lang="en-US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7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v"/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Gym.</a:t>
            </a:r>
            <a:endParaRPr lang="en-US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7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v"/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Yoga room.</a:t>
            </a:r>
            <a:endParaRPr lang="en-US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7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v"/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Creche.</a:t>
            </a:r>
            <a:endParaRPr lang="en-US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3964940" y="2294890"/>
            <a:ext cx="4166235" cy="38614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457200" indent="-457200">
              <a:lnSpc>
                <a:spcPct val="17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v"/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First aid room.</a:t>
            </a:r>
            <a:endParaRPr lang="en-US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7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v"/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Swimming pool.</a:t>
            </a:r>
            <a:endParaRPr lang="en-US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7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v"/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Children’s park.</a:t>
            </a:r>
            <a:endParaRPr lang="en-US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7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v"/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Power backup for all lights &amp; fans upto 1KVA per flat.</a:t>
            </a:r>
            <a:endParaRPr lang="en-US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7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v"/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Wifi security camera for each flat.</a:t>
            </a:r>
            <a:endParaRPr lang="en-US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>
              <a:lnSpc>
                <a:spcPct val="17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None/>
            </a:pPr>
            <a:endParaRPr lang="en-US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74650" y="342265"/>
            <a:ext cx="8394700" cy="786130"/>
          </a:xfrm>
          <a:prstGeom prst="roundRect">
            <a:avLst/>
          </a:prstGeom>
          <a:solidFill>
            <a:schemeClr val="accent1">
              <a:lumMod val="20000"/>
              <a:lumOff val="80000"/>
              <a:alpha val="51000"/>
            </a:schemeClr>
          </a:solidFill>
          <a:ln w="12700" cmpd="sng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sz="845"/>
          </a:p>
        </p:txBody>
      </p:sp>
      <p:graphicFrame>
        <p:nvGraphicFramePr>
          <p:cNvPr id="8" name="Object 7"/>
          <p:cNvGraphicFramePr/>
          <p:nvPr/>
        </p:nvGraphicFramePr>
        <p:xfrm>
          <a:off x="975995" y="425133"/>
          <a:ext cx="1560830" cy="6210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" name="" r:id="rId2" imgW="1544955" imgH="630555" progId="CorelDraw.Graphic.18">
                  <p:embed/>
                </p:oleObj>
              </mc:Choice>
              <mc:Fallback>
                <p:oleObj name="" r:id="rId2" imgW="1544955" imgH="630555" progId="CorelDraw.Graphic.18">
                  <p:embed/>
                  <p:pic>
                    <p:nvPicPr>
                      <p:cNvPr id="0" name="Picture 5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75995" y="425133"/>
                        <a:ext cx="1560830" cy="6210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/>
          <p:nvPr/>
        </p:nvGraphicFramePr>
        <p:xfrm>
          <a:off x="7324725" y="376555"/>
          <a:ext cx="806450" cy="7181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" name="" r:id="rId4" imgW="3900805" imgH="3495675" progId="CorelDraw.Graphic.18">
                  <p:embed/>
                </p:oleObj>
              </mc:Choice>
              <mc:Fallback>
                <p:oleObj name="" r:id="rId4" imgW="3900805" imgH="3495675" progId="CorelDraw.Graphic.18">
                  <p:embed/>
                  <p:pic>
                    <p:nvPicPr>
                      <p:cNvPr id="0" name="Picture 2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324725" y="376555"/>
                        <a:ext cx="806450" cy="7181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ipe dir="r"/>
      </p:transition>
    </mc:Choice>
    <mc:Fallback>
      <p:transition spd="slow">
        <p:wipe dir="r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1">
            <a:alphaModFix amt="50000"/>
          </a:blip>
          <a:stretch>
            <a:fillRect/>
          </a:stretch>
        </p:blipFill>
        <p:spPr>
          <a:xfrm>
            <a:off x="635" y="0"/>
            <a:ext cx="9144000" cy="685736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" name="Rectangles 15"/>
          <p:cNvSpPr/>
          <p:nvPr/>
        </p:nvSpPr>
        <p:spPr>
          <a:xfrm>
            <a:off x="241300" y="228600"/>
            <a:ext cx="8661400" cy="6400800"/>
          </a:xfrm>
          <a:prstGeom prst="rect">
            <a:avLst/>
          </a:prstGeom>
          <a:noFill/>
          <a:ln w="38100" cmpd="sng">
            <a:solidFill>
              <a:schemeClr val="accent1">
                <a:shade val="50000"/>
              </a:schemeClr>
            </a:solidFill>
            <a:prstDash val="solid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3" name="Text Box 2"/>
          <p:cNvSpPr txBox="1"/>
          <p:nvPr/>
        </p:nvSpPr>
        <p:spPr>
          <a:xfrm>
            <a:off x="975995" y="1231900"/>
            <a:ext cx="7207250" cy="50158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Location:</a:t>
            </a:r>
            <a:endParaRPr lang="en-US" sz="2000" b="1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v"/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 Min drive from Warangal highway - 1.1 kms.</a:t>
            </a:r>
            <a:endParaRPr lang="en-US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v"/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 Min drive from Infosys Campus - 1.5 kms.</a:t>
            </a:r>
            <a:endParaRPr lang="en-US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v"/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 Min drive from Raheja It Prak - 1.6 kms.</a:t>
            </a:r>
            <a:endParaRPr lang="en-US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v"/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5 Min drive from ORR junction -</a:t>
            </a:r>
            <a:endParaRPr lang="en-US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None/>
            </a:pPr>
            <a:r>
              <a:rPr lang="en-IN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  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3 kms.</a:t>
            </a:r>
            <a:endParaRPr lang="en-US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v"/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8 Min drive from Ghatkeser Railway Station - 4 kms.</a:t>
            </a:r>
            <a:endParaRPr lang="en-US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v"/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20 min drive from Uppal - 13 kms..</a:t>
            </a:r>
            <a:endParaRPr lang="en-US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74650" y="342265"/>
            <a:ext cx="8394700" cy="786130"/>
          </a:xfrm>
          <a:prstGeom prst="roundRect">
            <a:avLst/>
          </a:prstGeom>
          <a:solidFill>
            <a:schemeClr val="accent1">
              <a:lumMod val="20000"/>
              <a:lumOff val="80000"/>
              <a:alpha val="51000"/>
            </a:schemeClr>
          </a:solidFill>
          <a:ln w="12700" cmpd="sng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sz="845"/>
          </a:p>
        </p:txBody>
      </p:sp>
      <p:graphicFrame>
        <p:nvGraphicFramePr>
          <p:cNvPr id="7" name="Object 6"/>
          <p:cNvGraphicFramePr/>
          <p:nvPr/>
        </p:nvGraphicFramePr>
        <p:xfrm>
          <a:off x="975995" y="425133"/>
          <a:ext cx="1560830" cy="6210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" name="" r:id="rId2" imgW="1544955" imgH="630555" progId="CorelDraw.Graphic.18">
                  <p:embed/>
                </p:oleObj>
              </mc:Choice>
              <mc:Fallback>
                <p:oleObj name="" r:id="rId2" imgW="1544955" imgH="630555" progId="CorelDraw.Graphic.18">
                  <p:embed/>
                  <p:pic>
                    <p:nvPicPr>
                      <p:cNvPr id="0" name="Picture 5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75995" y="425133"/>
                        <a:ext cx="1560830" cy="6210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/>
          <p:nvPr/>
        </p:nvGraphicFramePr>
        <p:xfrm>
          <a:off x="7324725" y="376555"/>
          <a:ext cx="806450" cy="7181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" name="" r:id="rId4" imgW="3900805" imgH="3495675" progId="CorelDraw.Graphic.18">
                  <p:embed/>
                </p:oleObj>
              </mc:Choice>
              <mc:Fallback>
                <p:oleObj name="" r:id="rId4" imgW="3900805" imgH="3495675" progId="CorelDraw.Graphic.18">
                  <p:embed/>
                  <p:pic>
                    <p:nvPicPr>
                      <p:cNvPr id="0" name="Picture 2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324725" y="376555"/>
                        <a:ext cx="806450" cy="7181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ipe dir="r"/>
      </p:transition>
    </mc:Choice>
    <mc:Fallback>
      <p:transition spd="slow">
        <p:wipe dir="r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1">
            <a:alphaModFix amt="50000"/>
          </a:blip>
          <a:stretch>
            <a:fillRect/>
          </a:stretch>
        </p:blipFill>
        <p:spPr>
          <a:xfrm>
            <a:off x="635" y="0"/>
            <a:ext cx="9144000" cy="685736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" name="Rectangles 15"/>
          <p:cNvSpPr/>
          <p:nvPr/>
        </p:nvSpPr>
        <p:spPr>
          <a:xfrm>
            <a:off x="241300" y="228600"/>
            <a:ext cx="8661400" cy="6400800"/>
          </a:xfrm>
          <a:prstGeom prst="rect">
            <a:avLst/>
          </a:prstGeom>
          <a:noFill/>
          <a:ln w="38100" cmpd="sng">
            <a:solidFill>
              <a:schemeClr val="accent1">
                <a:shade val="50000"/>
              </a:schemeClr>
            </a:solidFill>
            <a:prstDash val="solid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3" name="Text Box 2"/>
          <p:cNvSpPr txBox="1"/>
          <p:nvPr/>
        </p:nvSpPr>
        <p:spPr>
          <a:xfrm>
            <a:off x="412433" y="1069975"/>
            <a:ext cx="8319135" cy="55079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Surrounding Development:</a:t>
            </a:r>
            <a:endParaRPr lang="en-US" sz="2000" b="1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v"/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450 acres Infosys campus (India’s largest).</a:t>
            </a:r>
            <a:endParaRPr lang="en-US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v"/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100 acres Raheja IT park (Mindspace).</a:t>
            </a:r>
            <a:endParaRPr lang="en-US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v"/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Singapor</a:t>
            </a:r>
            <a:r>
              <a:rPr lang="en-IN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e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Township.</a:t>
            </a:r>
            <a:endParaRPr lang="en-US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v"/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MJR Square.</a:t>
            </a:r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457200" indent="-45720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v"/>
            </a:pPr>
            <a:r>
              <a:rPr lang="en-IN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Medha Servo Drive</a:t>
            </a:r>
            <a:endParaRPr lang="en-US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v"/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Outer ring road junction.</a:t>
            </a:r>
            <a:endParaRPr lang="en-US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v"/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Park: Bhagyanagar Nandanavanam.</a:t>
            </a:r>
            <a:endParaRPr lang="en-US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v"/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Schools: Reqelford, KV, DPS, Sage, Sree Vidyaniketan.</a:t>
            </a:r>
            <a:endParaRPr lang="en-US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v"/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Colleges: Sri Chaitanya, Srinidhi, Mather Teresa, Anurag, Aurora, Siddarta. </a:t>
            </a:r>
            <a:endParaRPr lang="en-US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v"/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Hospitals: Sri Kalki, Vajra, Sree Vidya, AIIMS.</a:t>
            </a:r>
            <a:endParaRPr lang="en-US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74650" y="342265"/>
            <a:ext cx="8394700" cy="786130"/>
          </a:xfrm>
          <a:prstGeom prst="roundRect">
            <a:avLst/>
          </a:prstGeom>
          <a:solidFill>
            <a:schemeClr val="accent1">
              <a:lumMod val="20000"/>
              <a:lumOff val="80000"/>
              <a:alpha val="51000"/>
            </a:schemeClr>
          </a:solidFill>
          <a:ln w="12700" cmpd="sng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sz="845"/>
          </a:p>
        </p:txBody>
      </p:sp>
      <p:graphicFrame>
        <p:nvGraphicFramePr>
          <p:cNvPr id="7" name="Object 6"/>
          <p:cNvGraphicFramePr/>
          <p:nvPr/>
        </p:nvGraphicFramePr>
        <p:xfrm>
          <a:off x="975995" y="425133"/>
          <a:ext cx="1560830" cy="6210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" name="" r:id="rId2" imgW="1544955" imgH="630555" progId="CorelDraw.Graphic.18">
                  <p:embed/>
                </p:oleObj>
              </mc:Choice>
              <mc:Fallback>
                <p:oleObj name="" r:id="rId2" imgW="1544955" imgH="630555" progId="CorelDraw.Graphic.18">
                  <p:embed/>
                  <p:pic>
                    <p:nvPicPr>
                      <p:cNvPr id="0" name="Picture 5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75995" y="425133"/>
                        <a:ext cx="1560830" cy="6210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/>
          <p:nvPr/>
        </p:nvGraphicFramePr>
        <p:xfrm>
          <a:off x="7324725" y="376555"/>
          <a:ext cx="806450" cy="7181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" name="" r:id="rId4" imgW="3900805" imgH="3495675" progId="CorelDraw.Graphic.18">
                  <p:embed/>
                </p:oleObj>
              </mc:Choice>
              <mc:Fallback>
                <p:oleObj name="" r:id="rId4" imgW="3900805" imgH="3495675" progId="CorelDraw.Graphic.18">
                  <p:embed/>
                  <p:pic>
                    <p:nvPicPr>
                      <p:cNvPr id="0" name="Picture 2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324725" y="376555"/>
                        <a:ext cx="806450" cy="7181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ipe dir="r"/>
      </p:transition>
    </mc:Choice>
    <mc:Fallback>
      <p:transition spd="slow">
        <p:wipe dir="r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/>
        </p:nvPicPr>
        <p:blipFill>
          <a:blip r:embed="rId1">
            <a:alphaModFix amt="50000"/>
          </a:blip>
          <a:stretch>
            <a:fillRect/>
          </a:stretch>
        </p:blipFill>
        <p:spPr>
          <a:xfrm>
            <a:off x="635" y="0"/>
            <a:ext cx="9144000" cy="685736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" name="Rectangles 15"/>
          <p:cNvSpPr/>
          <p:nvPr/>
        </p:nvSpPr>
        <p:spPr>
          <a:xfrm>
            <a:off x="241300" y="228600"/>
            <a:ext cx="8661400" cy="6400800"/>
          </a:xfrm>
          <a:prstGeom prst="rect">
            <a:avLst/>
          </a:prstGeom>
          <a:noFill/>
          <a:ln w="38100" cmpd="sng">
            <a:solidFill>
              <a:schemeClr val="accent1">
                <a:shade val="50000"/>
              </a:schemeClr>
            </a:solidFill>
            <a:prstDash val="solid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2" name="Text Box 1"/>
          <p:cNvSpPr txBox="1"/>
          <p:nvPr/>
        </p:nvSpPr>
        <p:spPr>
          <a:xfrm>
            <a:off x="2445703" y="1497965"/>
            <a:ext cx="4252595" cy="6299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altLang="en-US" sz="2800" b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Corporates at Pocharam</a:t>
            </a:r>
            <a:r>
              <a:rPr lang="en-US" sz="2800" b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6" name="Picture 25" descr="wpfe45aae0_0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6450" y="2356485"/>
            <a:ext cx="4989830" cy="2503170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374650" y="342265"/>
            <a:ext cx="8394700" cy="786130"/>
          </a:xfrm>
          <a:prstGeom prst="roundRect">
            <a:avLst/>
          </a:prstGeom>
          <a:solidFill>
            <a:schemeClr val="accent1">
              <a:lumMod val="20000"/>
              <a:lumOff val="80000"/>
              <a:alpha val="51000"/>
            </a:schemeClr>
          </a:solidFill>
          <a:ln w="12700" cmpd="sng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sz="845"/>
          </a:p>
        </p:txBody>
      </p:sp>
      <p:graphicFrame>
        <p:nvGraphicFramePr>
          <p:cNvPr id="7" name="Object 6"/>
          <p:cNvGraphicFramePr/>
          <p:nvPr/>
        </p:nvGraphicFramePr>
        <p:xfrm>
          <a:off x="975995" y="425133"/>
          <a:ext cx="1560830" cy="6210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" name="" r:id="rId3" imgW="1544955" imgH="630555" progId="CorelDraw.Graphic.18">
                  <p:embed/>
                </p:oleObj>
              </mc:Choice>
              <mc:Fallback>
                <p:oleObj name="" r:id="rId3" imgW="1544955" imgH="630555" progId="CorelDraw.Graphic.18">
                  <p:embed/>
                  <p:pic>
                    <p:nvPicPr>
                      <p:cNvPr id="0" name="Picture 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75995" y="425133"/>
                        <a:ext cx="1560830" cy="6210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/>
          <p:nvPr/>
        </p:nvGraphicFramePr>
        <p:xfrm>
          <a:off x="7324725" y="376555"/>
          <a:ext cx="806450" cy="7181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" name="" r:id="rId5" imgW="3900805" imgH="3495675" progId="CorelDraw.Graphic.18">
                  <p:embed/>
                </p:oleObj>
              </mc:Choice>
              <mc:Fallback>
                <p:oleObj name="" r:id="rId5" imgW="3900805" imgH="3495675" progId="CorelDraw.Graphic.18">
                  <p:embed/>
                  <p:pic>
                    <p:nvPicPr>
                      <p:cNvPr id="0" name="Picture 2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324725" y="376555"/>
                        <a:ext cx="806450" cy="7181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 Box 3"/>
          <p:cNvSpPr txBox="1"/>
          <p:nvPr/>
        </p:nvSpPr>
        <p:spPr>
          <a:xfrm>
            <a:off x="449898" y="4893945"/>
            <a:ext cx="8244205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457200" indent="-45720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v"/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Manufactured various world-class high-tech electronics products for application on locomotives, trainsets, coaches, railway stations and yards.</a:t>
            </a:r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457200" indent="-45720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v"/>
            </a:pPr>
            <a:r>
              <a:rPr lang="en-IN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,000</a:t>
            </a:r>
            <a:r>
              <a:rPr lang="en-US" sz="20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+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workforce</a:t>
            </a:r>
            <a:r>
              <a:rPr lang="en-IN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in Pocharam.</a:t>
            </a:r>
            <a:endParaRPr lang="en-IN" altLang="en-US" sz="200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ipe dir="r"/>
      </p:transition>
    </mc:Choice>
    <mc:Fallback>
      <p:transition spd="slow">
        <p:wipe dir="r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/>
        </p:nvPicPr>
        <p:blipFill>
          <a:blip r:embed="rId1">
            <a:alphaModFix amt="50000"/>
          </a:blip>
          <a:stretch>
            <a:fillRect/>
          </a:stretch>
        </p:blipFill>
        <p:spPr>
          <a:xfrm>
            <a:off x="635" y="0"/>
            <a:ext cx="9144000" cy="685736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" name="Rectangles 15"/>
          <p:cNvSpPr/>
          <p:nvPr/>
        </p:nvSpPr>
        <p:spPr>
          <a:xfrm>
            <a:off x="241300" y="228600"/>
            <a:ext cx="8661400" cy="6400800"/>
          </a:xfrm>
          <a:prstGeom prst="rect">
            <a:avLst/>
          </a:prstGeom>
          <a:noFill/>
          <a:ln w="38100" cmpd="sng">
            <a:solidFill>
              <a:schemeClr val="accent1">
                <a:shade val="50000"/>
              </a:schemeClr>
            </a:solidFill>
            <a:prstDash val="solid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2" name="Text Box 1"/>
          <p:cNvSpPr txBox="1"/>
          <p:nvPr/>
        </p:nvSpPr>
        <p:spPr>
          <a:xfrm>
            <a:off x="2445703" y="1497965"/>
            <a:ext cx="4252595" cy="6299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altLang="en-US" sz="2800" b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Corporates at Pocharam</a:t>
            </a:r>
            <a:r>
              <a:rPr lang="en-US" sz="2800" b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7" name="Picture 26" descr="Infosys_logo.sv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0725" y="2580005"/>
            <a:ext cx="5162550" cy="2065020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374650" y="342265"/>
            <a:ext cx="8394700" cy="786130"/>
          </a:xfrm>
          <a:prstGeom prst="roundRect">
            <a:avLst/>
          </a:prstGeom>
          <a:solidFill>
            <a:schemeClr val="accent1">
              <a:lumMod val="20000"/>
              <a:lumOff val="80000"/>
              <a:alpha val="51000"/>
            </a:schemeClr>
          </a:solidFill>
          <a:ln w="12700" cmpd="sng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sz="845"/>
          </a:p>
        </p:txBody>
      </p:sp>
      <p:graphicFrame>
        <p:nvGraphicFramePr>
          <p:cNvPr id="7" name="Object 6"/>
          <p:cNvGraphicFramePr/>
          <p:nvPr/>
        </p:nvGraphicFramePr>
        <p:xfrm>
          <a:off x="975995" y="425133"/>
          <a:ext cx="1560830" cy="6210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" name="" r:id="rId3" imgW="1544955" imgH="630555" progId="CorelDraw.Graphic.18">
                  <p:embed/>
                </p:oleObj>
              </mc:Choice>
              <mc:Fallback>
                <p:oleObj name="" r:id="rId3" imgW="1544955" imgH="630555" progId="CorelDraw.Graphic.18">
                  <p:embed/>
                  <p:pic>
                    <p:nvPicPr>
                      <p:cNvPr id="0" name="Picture 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75995" y="425133"/>
                        <a:ext cx="1560830" cy="6210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/>
          <p:nvPr/>
        </p:nvGraphicFramePr>
        <p:xfrm>
          <a:off x="7324725" y="376555"/>
          <a:ext cx="806450" cy="7181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" name="" r:id="rId5" imgW="3900805" imgH="3495675" progId="CorelDraw.Graphic.18">
                  <p:embed/>
                </p:oleObj>
              </mc:Choice>
              <mc:Fallback>
                <p:oleObj name="" r:id="rId5" imgW="3900805" imgH="3495675" progId="CorelDraw.Graphic.18">
                  <p:embed/>
                  <p:pic>
                    <p:nvPicPr>
                      <p:cNvPr id="0" name="Picture 2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324725" y="376555"/>
                        <a:ext cx="806450" cy="7181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 Box 3"/>
          <p:cNvSpPr txBox="1"/>
          <p:nvPr/>
        </p:nvSpPr>
        <p:spPr>
          <a:xfrm>
            <a:off x="449898" y="4893945"/>
            <a:ext cx="8244205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457200" indent="-45720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v"/>
            </a:pPr>
            <a:r>
              <a:rPr lang="en-IN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G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lobal leader in next-generation digital services and consulting employees</a:t>
            </a:r>
            <a:r>
              <a:rPr lang="en-IN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457200" indent="-45720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v"/>
            </a:pPr>
            <a:r>
              <a:rPr lang="en-IN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12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,000</a:t>
            </a:r>
            <a:r>
              <a:rPr lang="en-US" sz="20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+</a:t>
            </a:r>
            <a:r>
              <a:rPr lang="en-IN" altLang="en-US" sz="20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workforce</a:t>
            </a:r>
            <a:r>
              <a:rPr lang="en-IN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in </a:t>
            </a:r>
            <a:r>
              <a:rPr lang="en-IN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Pocharam</a:t>
            </a:r>
            <a:r>
              <a:rPr lang="en-IN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</a:t>
            </a:r>
            <a:endParaRPr lang="en-IN" altLang="en-US" sz="200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ipe dir="r"/>
      </p:transition>
    </mc:Choice>
    <mc:Fallback>
      <p:transition spd="slow">
        <p:wipe dir="r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/>
          <p:nvPr/>
        </p:nvPicPr>
        <p:blipFill>
          <a:blip r:embed="rId1">
            <a:alphaModFix amt="50000"/>
          </a:blip>
          <a:stretch>
            <a:fillRect/>
          </a:stretch>
        </p:blipFill>
        <p:spPr>
          <a:xfrm>
            <a:off x="635" y="0"/>
            <a:ext cx="9144000" cy="685736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" name="Rectangles 15"/>
          <p:cNvSpPr/>
          <p:nvPr/>
        </p:nvSpPr>
        <p:spPr>
          <a:xfrm>
            <a:off x="241300" y="228600"/>
            <a:ext cx="8661400" cy="6400800"/>
          </a:xfrm>
          <a:prstGeom prst="rect">
            <a:avLst/>
          </a:prstGeom>
          <a:noFill/>
          <a:ln w="38100" cmpd="sng">
            <a:solidFill>
              <a:schemeClr val="accent1">
                <a:shade val="50000"/>
              </a:schemeClr>
            </a:solidFill>
            <a:prstDash val="solid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2" name="Text Box 1"/>
          <p:cNvSpPr txBox="1"/>
          <p:nvPr/>
        </p:nvSpPr>
        <p:spPr>
          <a:xfrm>
            <a:off x="2445703" y="1497965"/>
            <a:ext cx="4252595" cy="6299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altLang="en-US" sz="2800" b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Corporates at Pocharam</a:t>
            </a:r>
            <a:r>
              <a:rPr lang="en-US" sz="2800" b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Mindspace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6893" y="2345690"/>
            <a:ext cx="5530215" cy="2912745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>
          <a:xfrm>
            <a:off x="374650" y="342265"/>
            <a:ext cx="8394700" cy="786130"/>
          </a:xfrm>
          <a:prstGeom prst="roundRect">
            <a:avLst/>
          </a:prstGeom>
          <a:solidFill>
            <a:schemeClr val="accent1">
              <a:lumMod val="20000"/>
              <a:lumOff val="80000"/>
              <a:alpha val="51000"/>
            </a:schemeClr>
          </a:solidFill>
          <a:ln w="12700" cmpd="sng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sz="845"/>
          </a:p>
        </p:txBody>
      </p:sp>
      <p:graphicFrame>
        <p:nvGraphicFramePr>
          <p:cNvPr id="8" name="Object 7"/>
          <p:cNvGraphicFramePr/>
          <p:nvPr/>
        </p:nvGraphicFramePr>
        <p:xfrm>
          <a:off x="975995" y="425133"/>
          <a:ext cx="1560830" cy="6210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" name="" r:id="rId3" imgW="1544955" imgH="630555" progId="CorelDraw.Graphic.18">
                  <p:embed/>
                </p:oleObj>
              </mc:Choice>
              <mc:Fallback>
                <p:oleObj name="" r:id="rId3" imgW="1544955" imgH="630555" progId="CorelDraw.Graphic.18">
                  <p:embed/>
                  <p:pic>
                    <p:nvPicPr>
                      <p:cNvPr id="0" name="Picture 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75995" y="425133"/>
                        <a:ext cx="1560830" cy="6210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/>
          <p:nvPr/>
        </p:nvGraphicFramePr>
        <p:xfrm>
          <a:off x="7324725" y="376555"/>
          <a:ext cx="806450" cy="7181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" name="" r:id="rId5" imgW="3900805" imgH="3495675" progId="CorelDraw.Graphic.18">
                  <p:embed/>
                </p:oleObj>
              </mc:Choice>
              <mc:Fallback>
                <p:oleObj name="" r:id="rId5" imgW="3900805" imgH="3495675" progId="CorelDraw.Graphic.18">
                  <p:embed/>
                  <p:pic>
                    <p:nvPicPr>
                      <p:cNvPr id="0" name="Picture 2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324725" y="376555"/>
                        <a:ext cx="806450" cy="7181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 Box 3"/>
          <p:cNvSpPr txBox="1"/>
          <p:nvPr/>
        </p:nvSpPr>
        <p:spPr>
          <a:xfrm>
            <a:off x="449898" y="5358130"/>
            <a:ext cx="8244205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457200" indent="-45720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v"/>
            </a:pPr>
            <a:r>
              <a:rPr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India’s largest IT park</a:t>
            </a:r>
            <a:r>
              <a:rPr lang="en-IN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</a:t>
            </a:r>
            <a:endParaRPr sz="200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457200" indent="-45720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v"/>
            </a:pPr>
            <a:r>
              <a:rPr lang="en-IN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25</a:t>
            </a:r>
            <a:r>
              <a:rPr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,000</a:t>
            </a:r>
            <a:r>
              <a:rPr sz="20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+</a:t>
            </a:r>
            <a:r>
              <a:rPr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workforce</a:t>
            </a:r>
            <a:r>
              <a:rPr lang="en-IN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IN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in </a:t>
            </a:r>
            <a:r>
              <a:rPr lang="en-IN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Pocharam</a:t>
            </a:r>
            <a:r>
              <a:rPr lang="en-IN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</a:t>
            </a:r>
            <a:endParaRPr lang="en-IN" sz="200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ipe dir="r"/>
      </p:transition>
    </mc:Choice>
    <mc:Fallback>
      <p:transition spd="slow">
        <p:wipe dir="r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/>
        </p:nvPicPr>
        <p:blipFill>
          <a:blip r:embed="rId1">
            <a:alphaModFix amt="50000"/>
          </a:blip>
          <a:stretch>
            <a:fillRect/>
          </a:stretch>
        </p:blipFill>
        <p:spPr>
          <a:xfrm>
            <a:off x="635" y="0"/>
            <a:ext cx="9144000" cy="685736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" name="Rounded Rectangle 7"/>
          <p:cNvSpPr/>
          <p:nvPr/>
        </p:nvSpPr>
        <p:spPr>
          <a:xfrm>
            <a:off x="374650" y="342265"/>
            <a:ext cx="8394700" cy="786130"/>
          </a:xfrm>
          <a:prstGeom prst="roundRect">
            <a:avLst/>
          </a:prstGeom>
          <a:solidFill>
            <a:schemeClr val="accent1">
              <a:lumMod val="20000"/>
              <a:lumOff val="80000"/>
              <a:alpha val="51000"/>
            </a:schemeClr>
          </a:solidFill>
          <a:ln w="12700" cmpd="sng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sz="845"/>
          </a:p>
        </p:txBody>
      </p:sp>
      <p:sp>
        <p:nvSpPr>
          <p:cNvPr id="16" name="Rectangles 15"/>
          <p:cNvSpPr/>
          <p:nvPr/>
        </p:nvSpPr>
        <p:spPr>
          <a:xfrm>
            <a:off x="241300" y="228600"/>
            <a:ext cx="8661400" cy="6400800"/>
          </a:xfrm>
          <a:prstGeom prst="rect">
            <a:avLst/>
          </a:prstGeom>
          <a:noFill/>
          <a:ln w="38100" cmpd="sng">
            <a:solidFill>
              <a:schemeClr val="accent1">
                <a:shade val="50000"/>
              </a:schemeClr>
            </a:solidFill>
            <a:prstDash val="solid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graphicFrame>
        <p:nvGraphicFramePr>
          <p:cNvPr id="4" name="Object 3"/>
          <p:cNvGraphicFramePr/>
          <p:nvPr/>
        </p:nvGraphicFramePr>
        <p:xfrm>
          <a:off x="975995" y="425133"/>
          <a:ext cx="1560830" cy="6210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" name="" r:id="rId2" imgW="1544955" imgH="630555" progId="CorelDraw.Graphic.18">
                  <p:embed/>
                </p:oleObj>
              </mc:Choice>
              <mc:Fallback>
                <p:oleObj name="" r:id="rId2" imgW="1544955" imgH="630555" progId="CorelDraw.Graphic.18">
                  <p:embed/>
                  <p:pic>
                    <p:nvPicPr>
                      <p:cNvPr id="0" name="Picture 5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75995" y="425133"/>
                        <a:ext cx="1560830" cy="6210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/>
          <p:nvPr/>
        </p:nvGraphicFramePr>
        <p:xfrm>
          <a:off x="7324725" y="376555"/>
          <a:ext cx="806450" cy="7181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" name="" r:id="rId4" imgW="3900805" imgH="3495675" progId="CorelDraw.Graphic.18">
                  <p:embed/>
                </p:oleObj>
              </mc:Choice>
              <mc:Fallback>
                <p:oleObj name="" r:id="rId4" imgW="3900805" imgH="3495675" progId="CorelDraw.Graphic.18">
                  <p:embed/>
                  <p:pic>
                    <p:nvPicPr>
                      <p:cNvPr id="0" name="Picture 2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324725" y="376555"/>
                        <a:ext cx="806450" cy="7181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 Box 1"/>
          <p:cNvSpPr txBox="1"/>
          <p:nvPr/>
        </p:nvSpPr>
        <p:spPr>
          <a:xfrm>
            <a:off x="2445703" y="1497965"/>
            <a:ext cx="4252595" cy="6299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altLang="en-US" sz="2800" b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Corporates at Pocharam</a:t>
            </a:r>
            <a:r>
              <a:rPr lang="en-US" sz="2800" b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 descr="2560px-Genpact_logo.sv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83385" y="2543810"/>
            <a:ext cx="5777230" cy="2137410"/>
          </a:xfrm>
          <a:prstGeom prst="rect">
            <a:avLst/>
          </a:prstGeom>
        </p:spPr>
      </p:pic>
      <p:sp>
        <p:nvSpPr>
          <p:cNvPr id="7" name="Text Box 6"/>
          <p:cNvSpPr txBox="1"/>
          <p:nvPr/>
        </p:nvSpPr>
        <p:spPr>
          <a:xfrm>
            <a:off x="449898" y="4818380"/>
            <a:ext cx="8244205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457200" indent="-45720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v"/>
            </a:pPr>
            <a:r>
              <a:rPr lang="en-IN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G</a:t>
            </a:r>
            <a:r>
              <a:rPr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lobal professional services firm delivering outcomes that transform business and shape the future</a:t>
            </a:r>
            <a:r>
              <a:rPr lang="en-IN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</a:t>
            </a:r>
            <a:endParaRPr sz="200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457200" indent="-45720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v"/>
            </a:pPr>
            <a:r>
              <a:rPr lang="en-IN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10</a:t>
            </a:r>
            <a:r>
              <a:rPr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,000</a:t>
            </a:r>
            <a:r>
              <a:rPr sz="20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+</a:t>
            </a:r>
            <a:r>
              <a:rPr lang="en-IN" sz="20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workforce</a:t>
            </a:r>
            <a:r>
              <a:rPr lang="en-IN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IN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in </a:t>
            </a:r>
            <a:r>
              <a:rPr lang="en-IN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Pocharam</a:t>
            </a:r>
            <a:r>
              <a:rPr lang="en-IN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</a:t>
            </a:r>
            <a:endParaRPr lang="en-IN" sz="200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ipe dir="r"/>
      </p:transition>
    </mc:Choice>
    <mc:Fallback>
      <p:transition spd="slow">
        <p:wipe dir="r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2307</Words>
  <Application>WPS Presentation</Application>
  <PresentationFormat>On-screen Show (4:3)</PresentationFormat>
  <Paragraphs>123</Paragraphs>
  <Slides>12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23</vt:i4>
      </vt:variant>
      <vt:variant>
        <vt:lpstr>幻灯片标题</vt:lpstr>
      </vt:variant>
      <vt:variant>
        <vt:i4>12</vt:i4>
      </vt:variant>
    </vt:vector>
  </HeadingPairs>
  <TitlesOfParts>
    <vt:vector size="45" baseType="lpstr">
      <vt:lpstr>Arial</vt:lpstr>
      <vt:lpstr>SimSun</vt:lpstr>
      <vt:lpstr>Wingdings</vt:lpstr>
      <vt:lpstr>Times New Roman</vt:lpstr>
      <vt:lpstr>Wingdings</vt:lpstr>
      <vt:lpstr>Calibri</vt:lpstr>
      <vt:lpstr>Microsoft YaHei</vt:lpstr>
      <vt:lpstr>Arial Unicode MS</vt:lpstr>
      <vt:lpstr>Calibri Light</vt:lpstr>
      <vt:lpstr>Office Theme</vt:lpstr>
      <vt:lpstr>CorelDraw.Graphic.18</vt:lpstr>
      <vt:lpstr>CorelDraw.Graphic.18</vt:lpstr>
      <vt:lpstr>CorelDraw.Graphic.18</vt:lpstr>
      <vt:lpstr>CorelDraw.Graphic.18</vt:lpstr>
      <vt:lpstr>CorelDraw.Graphic.18</vt:lpstr>
      <vt:lpstr>CorelDraw.Graphic.18</vt:lpstr>
      <vt:lpstr>CorelDraw.Graphic.18</vt:lpstr>
      <vt:lpstr>CorelDraw.Graphic.18</vt:lpstr>
      <vt:lpstr>CorelDraw.Graphic.18</vt:lpstr>
      <vt:lpstr>CorelDraw.Graphic.18</vt:lpstr>
      <vt:lpstr>CorelDraw.Graphic.18</vt:lpstr>
      <vt:lpstr>CorelDraw.Graphic.18</vt:lpstr>
      <vt:lpstr>CorelDraw.Graphic.18</vt:lpstr>
      <vt:lpstr>CorelDraw.Graphic.18</vt:lpstr>
      <vt:lpstr>CorelDraw.Graphic.18</vt:lpstr>
      <vt:lpstr>CorelDraw.Graphic.18</vt:lpstr>
      <vt:lpstr>CorelDraw.Graphic.18</vt:lpstr>
      <vt:lpstr>CorelDraw.Graphic.18</vt:lpstr>
      <vt:lpstr>CorelDraw.Graphic.18</vt:lpstr>
      <vt:lpstr>CorelDraw.Graphic.18</vt:lpstr>
      <vt:lpstr>CorelDraw.Graphic.18</vt:lpstr>
      <vt:lpstr>CorelDraw.Graphic.18</vt:lpstr>
      <vt:lpstr>CorelDraw.Graphic.18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orange</dc:creator>
  <cp:lastModifiedBy>temp</cp:lastModifiedBy>
  <cp:revision>33</cp:revision>
  <dcterms:created xsi:type="dcterms:W3CDTF">2020-01-23T18:08:00Z</dcterms:created>
  <dcterms:modified xsi:type="dcterms:W3CDTF">2022-11-15T13:19:31Z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1033-11.2.0.11380</vt:lpwstr>
  </property>
  <property fmtid="{D5CDD505-2E9C-101B-9397-08002B2CF9AE}" pid="3" name="ICV">
    <vt:lpwstr>72E6D83A2CA947D3B339DC99984DCDE6</vt:lpwstr>
  </property>
</Properties>
</file>