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5"/>
  </p:handoutMasterIdLst>
  <p:sldIdLst>
    <p:sldId id="256" r:id="rId3"/>
    <p:sldId id="303" r:id="rId5"/>
    <p:sldId id="257" r:id="rId6"/>
    <p:sldId id="258" r:id="rId7"/>
    <p:sldId id="261" r:id="rId8"/>
    <p:sldId id="359" r:id="rId9"/>
    <p:sldId id="422" r:id="rId10"/>
    <p:sldId id="386" r:id="rId11"/>
    <p:sldId id="301" r:id="rId12"/>
    <p:sldId id="299" r:id="rId13"/>
    <p:sldId id="300" r:id="rId14"/>
    <p:sldId id="375" r:id="rId15"/>
    <p:sldId id="260" r:id="rId16"/>
    <p:sldId id="323" r:id="rId17"/>
    <p:sldId id="399" r:id="rId18"/>
    <p:sldId id="416" r:id="rId19"/>
    <p:sldId id="294" r:id="rId20"/>
    <p:sldId id="278" r:id="rId21"/>
    <p:sldId id="279" r:id="rId22"/>
    <p:sldId id="281" r:id="rId23"/>
    <p:sldId id="282" r:id="rId24"/>
  </p:sldIdLst>
  <p:sldSz cx="9144000" cy="6858000" type="screen4x3"/>
  <p:notesSz cx="7099300" cy="10234295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FF0000"/>
    <a:srgbClr val="580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5"/>
    <p:restoredTop sz="94660"/>
  </p:normalViewPr>
  <p:slideViewPr>
    <p:cSldViewPr showGuides="1">
      <p:cViewPr varScale="1">
        <p:scale>
          <a:sx n="81" d="100"/>
          <a:sy n="81" d="100"/>
        </p:scale>
        <p:origin x="1488" y="163"/>
      </p:cViewPr>
      <p:guideLst>
        <p:guide orient="horz" pos="2160"/>
        <p:guide pos="28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Header Placeholder 32769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672" cy="511054"/>
          </a:xfrm>
          <a:prstGeom prst="rect">
            <a:avLst/>
          </a:prstGeom>
          <a:noFill/>
          <a:ln w="9525">
            <a:noFill/>
          </a:ln>
        </p:spPr>
        <p:txBody>
          <a:bodyPr lIns="99947" tIns="49974" rIns="99947" bIns="49974"/>
          <a:lstStyle/>
          <a:p>
            <a:pPr defTabSz="999490"/>
            <a:endParaRPr lang="en-US" sz="1300"/>
          </a:p>
        </p:txBody>
      </p:sp>
      <p:sp>
        <p:nvSpPr>
          <p:cNvPr id="32771" name="Date Placeholder 32770"/>
          <p:cNvSpPr>
            <a:spLocks noGrp="1"/>
          </p:cNvSpPr>
          <p:nvPr>
            <p:ph type="dt" sz="quarter" idx="1"/>
          </p:nvPr>
        </p:nvSpPr>
        <p:spPr>
          <a:xfrm>
            <a:off x="4021089" y="0"/>
            <a:ext cx="3076672" cy="511054"/>
          </a:xfrm>
          <a:prstGeom prst="rect">
            <a:avLst/>
          </a:prstGeom>
          <a:noFill/>
          <a:ln w="9525">
            <a:noFill/>
          </a:ln>
        </p:spPr>
        <p:txBody>
          <a:bodyPr lIns="99947" tIns="49974" rIns="99947" bIns="49974"/>
          <a:lstStyle/>
          <a:p>
            <a:pPr algn="r" defTabSz="999490"/>
            <a:endParaRPr lang="en-US" sz="1300"/>
          </a:p>
        </p:txBody>
      </p:sp>
      <p:sp>
        <p:nvSpPr>
          <p:cNvPr id="32772" name="Footer Placeholder 32771"/>
          <p:cNvSpPr>
            <a:spLocks noGrp="1"/>
          </p:cNvSpPr>
          <p:nvPr>
            <p:ph type="ftr" sz="quarter" idx="2"/>
          </p:nvPr>
        </p:nvSpPr>
        <p:spPr>
          <a:xfrm>
            <a:off x="1" y="9721868"/>
            <a:ext cx="3076672" cy="511054"/>
          </a:xfrm>
          <a:prstGeom prst="rect">
            <a:avLst/>
          </a:prstGeom>
          <a:noFill/>
          <a:ln w="9525">
            <a:noFill/>
          </a:ln>
        </p:spPr>
        <p:txBody>
          <a:bodyPr lIns="99947" tIns="49974" rIns="99947" bIns="49974" anchor="b"/>
          <a:lstStyle/>
          <a:p>
            <a:pPr defTabSz="999490"/>
            <a:endParaRPr lang="en-US" sz="1300"/>
          </a:p>
        </p:txBody>
      </p:sp>
      <p:sp>
        <p:nvSpPr>
          <p:cNvPr id="32773" name="Slide Number Placeholder 32772"/>
          <p:cNvSpPr>
            <a:spLocks noGrp="1"/>
          </p:cNvSpPr>
          <p:nvPr>
            <p:ph type="sldNum" sz="quarter" idx="3"/>
          </p:nvPr>
        </p:nvSpPr>
        <p:spPr>
          <a:xfrm>
            <a:off x="4021089" y="9721868"/>
            <a:ext cx="3076672" cy="511054"/>
          </a:xfrm>
          <a:prstGeom prst="rect">
            <a:avLst/>
          </a:prstGeom>
          <a:noFill/>
          <a:ln w="9525">
            <a:noFill/>
          </a:ln>
        </p:spPr>
        <p:txBody>
          <a:bodyPr lIns="99947" tIns="49974" rIns="99947" bIns="49974" anchor="b"/>
          <a:lstStyle/>
          <a:p>
            <a:pPr algn="r" defTabSz="999490"/>
            <a:fld id="{9A0DB2DC-4C9A-4742-B13C-FB6460FD3503}" type="slidenum">
              <a:rPr lang="en-US" sz="1300"/>
            </a:fld>
            <a:endParaRPr lang="en-US" sz="13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Header Placeholder 34817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672" cy="511054"/>
          </a:xfrm>
          <a:prstGeom prst="rect">
            <a:avLst/>
          </a:prstGeom>
          <a:noFill/>
          <a:ln w="9525">
            <a:noFill/>
          </a:ln>
        </p:spPr>
        <p:txBody>
          <a:bodyPr lIns="99947" tIns="49974" rIns="99947" bIns="49974"/>
          <a:lstStyle/>
          <a:p>
            <a:pPr defTabSz="999490"/>
            <a:endParaRPr lang="en-US" sz="1300" dirty="0"/>
          </a:p>
        </p:txBody>
      </p:sp>
      <p:sp>
        <p:nvSpPr>
          <p:cNvPr id="34819" name="Date Placeholder 34818"/>
          <p:cNvSpPr>
            <a:spLocks noGrp="1"/>
          </p:cNvSpPr>
          <p:nvPr>
            <p:ph type="dt" idx="1"/>
          </p:nvPr>
        </p:nvSpPr>
        <p:spPr>
          <a:xfrm>
            <a:off x="4021089" y="0"/>
            <a:ext cx="3076672" cy="511054"/>
          </a:xfrm>
          <a:prstGeom prst="rect">
            <a:avLst/>
          </a:prstGeom>
          <a:noFill/>
          <a:ln w="9525">
            <a:noFill/>
          </a:ln>
        </p:spPr>
        <p:txBody>
          <a:bodyPr lIns="99947" tIns="49974" rIns="99947" bIns="49974"/>
          <a:lstStyle/>
          <a:p>
            <a:pPr algn="r" defTabSz="999490"/>
            <a:endParaRPr lang="en-US" sz="1300" dirty="0"/>
          </a:p>
        </p:txBody>
      </p:sp>
      <p:sp>
        <p:nvSpPr>
          <p:cNvPr id="34820" name="Slide Image Placeholder 34819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4821" name="Text Placeholder 34820"/>
          <p:cNvSpPr>
            <a:spLocks noGrp="1"/>
          </p:cNvSpPr>
          <p:nvPr>
            <p:ph type="body" sz="quarter" idx="3"/>
          </p:nvPr>
        </p:nvSpPr>
        <p:spPr>
          <a:xfrm>
            <a:off x="710239" y="4861781"/>
            <a:ext cx="5678824" cy="4604560"/>
          </a:xfrm>
          <a:prstGeom prst="rect">
            <a:avLst/>
          </a:prstGeom>
          <a:noFill/>
          <a:ln w="9525">
            <a:noFill/>
          </a:ln>
        </p:spPr>
        <p:txBody>
          <a:bodyPr lIns="99947" tIns="49974" rIns="99947" bIns="49974"/>
          <a:lstStyle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34822" name="Footer Placeholder 34821"/>
          <p:cNvSpPr>
            <a:spLocks noGrp="1"/>
          </p:cNvSpPr>
          <p:nvPr>
            <p:ph type="ftr" sz="quarter" idx="4"/>
          </p:nvPr>
        </p:nvSpPr>
        <p:spPr>
          <a:xfrm>
            <a:off x="1" y="9721868"/>
            <a:ext cx="3076672" cy="511054"/>
          </a:xfrm>
          <a:prstGeom prst="rect">
            <a:avLst/>
          </a:prstGeom>
          <a:noFill/>
          <a:ln w="9525">
            <a:noFill/>
          </a:ln>
        </p:spPr>
        <p:txBody>
          <a:bodyPr lIns="99947" tIns="49974" rIns="99947" bIns="49974" anchor="b"/>
          <a:lstStyle/>
          <a:p>
            <a:pPr defTabSz="999490"/>
            <a:endParaRPr lang="en-US" sz="1300" dirty="0"/>
          </a:p>
        </p:txBody>
      </p:sp>
      <p:sp>
        <p:nvSpPr>
          <p:cNvPr id="34823" name="Slide Number Placeholder 34822"/>
          <p:cNvSpPr>
            <a:spLocks noGrp="1"/>
          </p:cNvSpPr>
          <p:nvPr>
            <p:ph type="sldNum" sz="quarter" idx="5"/>
          </p:nvPr>
        </p:nvSpPr>
        <p:spPr>
          <a:xfrm>
            <a:off x="4021089" y="9721868"/>
            <a:ext cx="3076672" cy="511054"/>
          </a:xfrm>
          <a:prstGeom prst="rect">
            <a:avLst/>
          </a:prstGeom>
          <a:noFill/>
          <a:ln w="9525">
            <a:noFill/>
          </a:ln>
        </p:spPr>
        <p:txBody>
          <a:bodyPr lIns="99947" tIns="49974" rIns="99947" bIns="49974" anchor="b"/>
          <a:lstStyle/>
          <a:p>
            <a:pPr algn="r" defTabSz="999490"/>
            <a:fld id="{9A0DB2DC-4C9A-4742-B13C-FB6460FD3503}" type="slidenum">
              <a:rPr lang="en-US" sz="1300" smtClean="0"/>
            </a:fld>
            <a:endParaRPr lang="en-US" sz="13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3584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5843" name="Text Placeholder 35842"/>
          <p:cNvSpPr>
            <a:spLocks noGrp="1"/>
          </p:cNvSpPr>
          <p:nvPr>
            <p:ph type="body" idx="1"/>
          </p:nvPr>
        </p:nvSpPr>
        <p:spPr/>
        <p:txBody>
          <a:bodyPr lIns="99947" tIns="49974" rIns="99947" bIns="49974"/>
          <a:lstStyle/>
          <a:p>
            <a:pPr lvl="0"/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 defTabSz="999490"/>
            <a:fld id="{9A0DB2DC-4C9A-4742-B13C-FB6460FD3503}" type="slidenum">
              <a:rPr lang="en-US" sz="1300" dirty="0"/>
            </a:fld>
            <a:endParaRPr lang="en-US" sz="13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4403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4035" name="Text Placeholder 44034"/>
          <p:cNvSpPr>
            <a:spLocks noGrp="1"/>
          </p:cNvSpPr>
          <p:nvPr>
            <p:ph type="body" idx="1"/>
          </p:nvPr>
        </p:nvSpPr>
        <p:spPr/>
        <p:txBody>
          <a:bodyPr lIns="99947" tIns="49974" rIns="99947" bIns="49974"/>
          <a:lstStyle/>
          <a:p>
            <a:pPr lvl="0"/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 defTabSz="999490"/>
            <a:fld id="{9A0DB2DC-4C9A-4742-B13C-FB6460FD3503}" type="slidenum">
              <a:rPr lang="en-US" sz="1300" dirty="0"/>
            </a:fld>
            <a:endParaRPr lang="en-US" sz="13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4403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4035" name="Text Placeholder 44034"/>
          <p:cNvSpPr>
            <a:spLocks noGrp="1"/>
          </p:cNvSpPr>
          <p:nvPr>
            <p:ph type="body" idx="1"/>
          </p:nvPr>
        </p:nvSpPr>
        <p:spPr/>
        <p:txBody>
          <a:bodyPr lIns="99947" tIns="49974" rIns="99947" bIns="49974"/>
          <a:lstStyle/>
          <a:p>
            <a:pPr lvl="0"/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 defTabSz="999490"/>
            <a:fld id="{9A0DB2DC-4C9A-4742-B13C-FB6460FD3503}" type="slidenum">
              <a:rPr lang="en-US" sz="1300" dirty="0"/>
            </a:fld>
            <a:endParaRPr lang="en-US" sz="13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4403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4035" name="Text Placeholder 44034"/>
          <p:cNvSpPr>
            <a:spLocks noGrp="1"/>
          </p:cNvSpPr>
          <p:nvPr>
            <p:ph type="body" idx="1"/>
          </p:nvPr>
        </p:nvSpPr>
        <p:spPr/>
        <p:txBody>
          <a:bodyPr lIns="99947" tIns="49974" rIns="99947" bIns="49974"/>
          <a:lstStyle/>
          <a:p>
            <a:pPr lvl="0"/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 defTabSz="999490"/>
            <a:fld id="{9A0DB2DC-4C9A-4742-B13C-FB6460FD3503}" type="slidenum">
              <a:rPr lang="en-US" sz="1300" dirty="0"/>
            </a:fld>
            <a:endParaRPr lang="en-US" sz="13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4198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1987" name="Text Placeholder 41986"/>
          <p:cNvSpPr>
            <a:spLocks noGrp="1"/>
          </p:cNvSpPr>
          <p:nvPr>
            <p:ph type="body" idx="1"/>
          </p:nvPr>
        </p:nvSpPr>
        <p:spPr/>
        <p:txBody>
          <a:bodyPr lIns="99947" tIns="49974" rIns="99947" bIns="49974"/>
          <a:lstStyle/>
          <a:p>
            <a:pPr lvl="0"/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 defTabSz="999490"/>
            <a:fld id="{9A0DB2DC-4C9A-4742-B13C-FB6460FD3503}" type="slidenum">
              <a:rPr lang="en-US" sz="1300" dirty="0"/>
            </a:fld>
            <a:endParaRPr lang="en-US" sz="13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4198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1987" name="Text Placeholder 41986"/>
          <p:cNvSpPr>
            <a:spLocks noGrp="1"/>
          </p:cNvSpPr>
          <p:nvPr>
            <p:ph type="body" idx="1"/>
          </p:nvPr>
        </p:nvSpPr>
        <p:spPr/>
        <p:txBody>
          <a:bodyPr lIns="99947" tIns="49974" rIns="99947" bIns="49974"/>
          <a:lstStyle/>
          <a:p>
            <a:pPr lvl="0"/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 defTabSz="999490"/>
            <a:fld id="{9A0DB2DC-4C9A-4742-B13C-FB6460FD3503}" type="slidenum">
              <a:rPr lang="en-US" sz="1300" dirty="0"/>
            </a:fld>
            <a:endParaRPr lang="en-US" sz="13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4198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1987" name="Text Placeholder 41986"/>
          <p:cNvSpPr>
            <a:spLocks noGrp="1"/>
          </p:cNvSpPr>
          <p:nvPr>
            <p:ph type="body" idx="1"/>
          </p:nvPr>
        </p:nvSpPr>
        <p:spPr/>
        <p:txBody>
          <a:bodyPr lIns="99947" tIns="49974" rIns="99947" bIns="49974"/>
          <a:lstStyle/>
          <a:p>
            <a:pPr lvl="0"/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 defTabSz="999490"/>
            <a:fld id="{9A0DB2DC-4C9A-4742-B13C-FB6460FD3503}" type="slidenum">
              <a:rPr lang="en-US" sz="1300" dirty="0"/>
            </a:fld>
            <a:endParaRPr lang="en-US" sz="13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Text Placeholder 60418"/>
          <p:cNvSpPr>
            <a:spLocks noGrp="1"/>
          </p:cNvSpPr>
          <p:nvPr>
            <p:ph type="body" idx="1"/>
          </p:nvPr>
        </p:nvSpPr>
        <p:spPr/>
        <p:txBody>
          <a:bodyPr lIns="99947" tIns="49974" rIns="99947" bIns="49974"/>
          <a:lstStyle/>
          <a:p>
            <a:pPr lvl="0"/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 defTabSz="999490"/>
            <a:fld id="{9A0DB2DC-4C9A-4742-B13C-FB6460FD3503}" type="slidenum">
              <a:rPr lang="en-US" sz="1300" dirty="0"/>
            </a:fld>
            <a:endParaRPr lang="en-US" sz="130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6246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2467" name="Text Placeholder 62466"/>
          <p:cNvSpPr>
            <a:spLocks noGrp="1"/>
          </p:cNvSpPr>
          <p:nvPr>
            <p:ph type="body" idx="1"/>
          </p:nvPr>
        </p:nvSpPr>
        <p:spPr/>
        <p:txBody>
          <a:bodyPr lIns="99947" tIns="49974" rIns="99947" bIns="49974"/>
          <a:lstStyle/>
          <a:p>
            <a:pPr lvl="0"/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 defTabSz="999490"/>
            <a:fld id="{9A0DB2DC-4C9A-4742-B13C-FB6460FD3503}" type="slidenum">
              <a:rPr lang="en-US" sz="1300" dirty="0"/>
            </a:fld>
            <a:endParaRPr lang="en-US" sz="13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6348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3491" name="Text Placeholder 63490"/>
          <p:cNvSpPr>
            <a:spLocks noGrp="1"/>
          </p:cNvSpPr>
          <p:nvPr>
            <p:ph type="body" idx="1"/>
          </p:nvPr>
        </p:nvSpPr>
        <p:spPr/>
        <p:txBody>
          <a:bodyPr lIns="99947" tIns="49974" rIns="99947" bIns="49974"/>
          <a:lstStyle/>
          <a:p>
            <a:pPr lvl="0"/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 defTabSz="999490"/>
            <a:fld id="{9A0DB2DC-4C9A-4742-B13C-FB6460FD3503}" type="slidenum">
              <a:rPr lang="en-US" sz="1300" dirty="0"/>
            </a:fld>
            <a:endParaRPr lang="en-US" sz="130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6553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5539" name="Text Placeholder 65538"/>
          <p:cNvSpPr>
            <a:spLocks noGrp="1"/>
          </p:cNvSpPr>
          <p:nvPr>
            <p:ph type="body" idx="1"/>
          </p:nvPr>
        </p:nvSpPr>
        <p:spPr/>
        <p:txBody>
          <a:bodyPr lIns="99947" tIns="49974" rIns="99947" bIns="49974"/>
          <a:lstStyle/>
          <a:p>
            <a:pPr lvl="0"/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 defTabSz="999490"/>
            <a:fld id="{9A0DB2DC-4C9A-4742-B13C-FB6460FD3503}" type="slidenum">
              <a:rPr lang="en-US" sz="1300" dirty="0"/>
            </a:fld>
            <a:endParaRPr lang="en-US" sz="13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3891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8915" name="Text Placeholder 38914"/>
          <p:cNvSpPr>
            <a:spLocks noGrp="1"/>
          </p:cNvSpPr>
          <p:nvPr>
            <p:ph type="body" idx="1"/>
          </p:nvPr>
        </p:nvSpPr>
        <p:spPr/>
        <p:txBody>
          <a:bodyPr lIns="99947" tIns="49974" rIns="99947" bIns="49974"/>
          <a:lstStyle/>
          <a:p>
            <a:pPr lvl="0"/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 defTabSz="999490"/>
            <a:fld id="{9A0DB2DC-4C9A-4742-B13C-FB6460FD3503}" type="slidenum">
              <a:rPr lang="en-US" sz="1300" dirty="0"/>
            </a:fld>
            <a:endParaRPr lang="en-US" sz="1300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6656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6563" name="Text Placeholder 66562"/>
          <p:cNvSpPr>
            <a:spLocks noGrp="1"/>
          </p:cNvSpPr>
          <p:nvPr>
            <p:ph type="body" idx="1"/>
          </p:nvPr>
        </p:nvSpPr>
        <p:spPr/>
        <p:txBody>
          <a:bodyPr lIns="99947" tIns="49974" rIns="99947" bIns="49974"/>
          <a:lstStyle/>
          <a:p>
            <a:pPr lvl="0"/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 defTabSz="999490"/>
            <a:fld id="{9A0DB2DC-4C9A-4742-B13C-FB6460FD3503}" type="slidenum">
              <a:rPr lang="en-US" sz="1300" dirty="0"/>
            </a:fld>
            <a:endParaRPr lang="en-US" sz="13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3891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8915" name="Text Placeholder 38914"/>
          <p:cNvSpPr>
            <a:spLocks noGrp="1"/>
          </p:cNvSpPr>
          <p:nvPr>
            <p:ph type="body" idx="1"/>
          </p:nvPr>
        </p:nvSpPr>
        <p:spPr/>
        <p:txBody>
          <a:bodyPr lIns="99947" tIns="49974" rIns="99947" bIns="49974"/>
          <a:lstStyle/>
          <a:p>
            <a:pPr lvl="0"/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 defTabSz="999490"/>
            <a:fld id="{9A0DB2DC-4C9A-4742-B13C-FB6460FD3503}" type="slidenum">
              <a:rPr lang="en-US" sz="1300" dirty="0"/>
            </a:fld>
            <a:endParaRPr lang="en-US" sz="13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3993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9939" name="Text Placeholder 39938"/>
          <p:cNvSpPr>
            <a:spLocks noGrp="1"/>
          </p:cNvSpPr>
          <p:nvPr>
            <p:ph type="body" idx="1"/>
          </p:nvPr>
        </p:nvSpPr>
        <p:spPr/>
        <p:txBody>
          <a:bodyPr lIns="99947" tIns="49974" rIns="99947" bIns="49974"/>
          <a:lstStyle/>
          <a:p>
            <a:pPr lvl="0"/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 defTabSz="999490"/>
            <a:fld id="{9A0DB2DC-4C9A-4742-B13C-FB6460FD3503}" type="slidenum">
              <a:rPr lang="en-US" sz="1300" dirty="0"/>
            </a:fld>
            <a:endParaRPr lang="en-US" sz="13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430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3011" name="Text Placeholder 43010"/>
          <p:cNvSpPr>
            <a:spLocks noGrp="1"/>
          </p:cNvSpPr>
          <p:nvPr>
            <p:ph type="body" idx="1"/>
          </p:nvPr>
        </p:nvSpPr>
        <p:spPr/>
        <p:txBody>
          <a:bodyPr lIns="99947" tIns="49974" rIns="99947" bIns="49974"/>
          <a:lstStyle/>
          <a:p>
            <a:pPr lvl="0"/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 defTabSz="999490"/>
            <a:fld id="{9A0DB2DC-4C9A-4742-B13C-FB6460FD3503}" type="slidenum">
              <a:rPr lang="en-US" sz="1300" dirty="0"/>
            </a:fld>
            <a:endParaRPr lang="en-US" sz="13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4403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4035" name="Text Placeholder 44034"/>
          <p:cNvSpPr>
            <a:spLocks noGrp="1"/>
          </p:cNvSpPr>
          <p:nvPr>
            <p:ph type="body" idx="1"/>
          </p:nvPr>
        </p:nvSpPr>
        <p:spPr/>
        <p:txBody>
          <a:bodyPr lIns="99947" tIns="49974" rIns="99947" bIns="49974"/>
          <a:lstStyle/>
          <a:p>
            <a:pPr lvl="0"/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 defTabSz="999490"/>
            <a:fld id="{9A0DB2DC-4C9A-4742-B13C-FB6460FD3503}" type="slidenum">
              <a:rPr lang="en-US" sz="1300" dirty="0"/>
            </a:fld>
            <a:endParaRPr lang="en-US" sz="13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4403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4035" name="Text Placeholder 44034"/>
          <p:cNvSpPr>
            <a:spLocks noGrp="1"/>
          </p:cNvSpPr>
          <p:nvPr>
            <p:ph type="body" idx="1"/>
          </p:nvPr>
        </p:nvSpPr>
        <p:spPr/>
        <p:txBody>
          <a:bodyPr lIns="99947" tIns="49974" rIns="99947" bIns="49974"/>
          <a:lstStyle/>
          <a:p>
            <a:pPr lvl="0"/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 defTabSz="999490"/>
            <a:fld id="{9A0DB2DC-4C9A-4742-B13C-FB6460FD3503}" type="slidenum">
              <a:rPr lang="en-US" sz="1300" dirty="0"/>
            </a:fld>
            <a:endParaRPr lang="en-US" sz="13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4403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4035" name="Text Placeholder 44034"/>
          <p:cNvSpPr>
            <a:spLocks noGrp="1"/>
          </p:cNvSpPr>
          <p:nvPr>
            <p:ph type="body" idx="1"/>
          </p:nvPr>
        </p:nvSpPr>
        <p:spPr/>
        <p:txBody>
          <a:bodyPr lIns="99947" tIns="49974" rIns="99947" bIns="49974"/>
          <a:lstStyle/>
          <a:p>
            <a:pPr lvl="0"/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 defTabSz="999490"/>
            <a:fld id="{9A0DB2DC-4C9A-4742-B13C-FB6460FD3503}" type="slidenum">
              <a:rPr lang="en-US" sz="1300" dirty="0"/>
            </a:fld>
            <a:endParaRPr lang="en-US" sz="13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4403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4035" name="Text Placeholder 44034"/>
          <p:cNvSpPr>
            <a:spLocks noGrp="1"/>
          </p:cNvSpPr>
          <p:nvPr>
            <p:ph type="body" idx="1"/>
          </p:nvPr>
        </p:nvSpPr>
        <p:spPr/>
        <p:txBody>
          <a:bodyPr lIns="99947" tIns="49974" rIns="99947" bIns="49974"/>
          <a:lstStyle/>
          <a:p>
            <a:pPr lvl="0"/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 defTabSz="999490"/>
            <a:fld id="{9A0DB2DC-4C9A-4742-B13C-FB6460FD3503}" type="slidenum">
              <a:rPr lang="en-US" sz="1300" dirty="0"/>
            </a:fld>
            <a:endParaRPr lang="en-US" sz="13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98" decel="100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98" decel="100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98" decel="100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98" decel="100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/>
    </p:bldLst>
  </p:timing>
  <p:hf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40.jpeg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9.png"/><Relationship Id="rId2" Type="http://schemas.openxmlformats.org/officeDocument/2006/relationships/hyperlink" Target="mailto:info@modiproperties.com" TargetMode="External"/><Relationship Id="rId1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2049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defTabSz="914400">
              <a:buSzPct val="100000"/>
            </a:pPr>
            <a:endParaRPr sz="4400" kern="1200" baseline="0">
              <a:latin typeface="Arial" panose="020B0604020202020204" pitchFamily="34" charset="0"/>
            </a:endParaRPr>
          </a:p>
        </p:txBody>
      </p:sp>
      <p:sp>
        <p:nvSpPr>
          <p:cNvPr id="2051" name="Subtitle 2050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defTabSz="914400">
              <a:buSzPct val="100000"/>
            </a:pPr>
            <a:endParaRPr sz="3200" kern="1200" baseline="0">
              <a:latin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  <p:pic>
        <p:nvPicPr>
          <p:cNvPr id="6" name="Picture 5" descr="Untitled-1"/>
          <p:cNvPicPr preferRelativeResize="0"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13335" y="0"/>
            <a:ext cx="9144000" cy="68580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3315970" y="6321425"/>
            <a:ext cx="2511425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>
                <a:solidFill>
                  <a:schemeClr val="bg1"/>
                </a:solidFill>
              </a:rPr>
              <a:t>www.modiproperties.com</a:t>
            </a:r>
            <a:endParaRPr lang="en-US" sz="1500" b="1">
              <a:solidFill>
                <a:schemeClr val="bg1"/>
              </a:solidFill>
            </a:endParaRPr>
          </a:p>
        </p:txBody>
      </p:sp>
      <p:pic>
        <p:nvPicPr>
          <p:cNvPr id="3" name="Picture 2" descr="MPIPL NEW LOGO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238" y="353695"/>
            <a:ext cx="4354195" cy="1458595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20" name="Picture 9219" descr="06a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1" name="Rectangle 9220"/>
          <p:cNvSpPr/>
          <p:nvPr/>
        </p:nvSpPr>
        <p:spPr>
          <a:xfrm>
            <a:off x="5892800" y="649288"/>
            <a:ext cx="1128713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sz="2000" b="1">
                <a:solidFill>
                  <a:srgbClr val="5808F8"/>
                </a:solidFill>
                <a:latin typeface="Times New Roman" panose="02020603050405020304" pitchFamily="18" charset="0"/>
              </a:rPr>
              <a:t>Features</a:t>
            </a:r>
            <a:endParaRPr sz="2000" b="1">
              <a:solidFill>
                <a:srgbClr val="5808F8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2" name="Text Box 9221"/>
          <p:cNvSpPr txBox="1"/>
          <p:nvPr/>
        </p:nvSpPr>
        <p:spPr>
          <a:xfrm>
            <a:off x="4495800" y="1143000"/>
            <a:ext cx="4038600" cy="3902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345 flats on 6 acres.</a:t>
            </a:r>
            <a:endParaRPr sz="2000">
              <a:latin typeface="Times New Roman" panose="02020603050405020304" pitchFamily="18" charset="0"/>
            </a:endParaRPr>
          </a:p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2 &amp; 3 bedroom flats from 1,100 &amp; 1,665 sft.</a:t>
            </a:r>
            <a:endParaRPr sz="2000">
              <a:latin typeface="Times New Roman" panose="02020603050405020304" pitchFamily="18" charset="0"/>
            </a:endParaRPr>
          </a:p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Club House with, Gym, Recreation Room, Banquet Hall, Crèche, Library.</a:t>
            </a:r>
            <a:endParaRPr sz="2000">
              <a:latin typeface="Times New Roman" panose="02020603050405020304" pitchFamily="18" charset="0"/>
            </a:endParaRPr>
          </a:p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Swimming Pool.</a:t>
            </a:r>
            <a:endParaRPr sz="2000">
              <a:latin typeface="Times New Roman" panose="02020603050405020304" pitchFamily="18" charset="0"/>
            </a:endParaRPr>
          </a:p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Tennis, Badminton &amp; Basketball Courts.</a:t>
            </a:r>
            <a:endParaRPr sz="2000">
              <a:latin typeface="Times New Roman" panose="02020603050405020304" pitchFamily="18" charset="0"/>
            </a:endParaRPr>
          </a:p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1 acre Central Landscaped Park.</a:t>
            </a:r>
            <a:endParaRPr sz="2000">
              <a:latin typeface="Times New Roman" panose="02020603050405020304" pitchFamily="18" charset="0"/>
            </a:endParaRPr>
          </a:p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Possession from Dec.’09.</a:t>
            </a:r>
            <a:endParaRPr sz="2000">
              <a:latin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09600" y="533400"/>
            <a:ext cx="8001000" cy="5334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4843780" y="4846955"/>
            <a:ext cx="322643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IN" b="1" dirty="0">
                <a:latin typeface="Times New Roman" panose="02020603050405020304" pitchFamily="18" charset="0"/>
                <a:sym typeface="+mn-ea"/>
              </a:rPr>
              <a:t>Vista Homes</a:t>
            </a:r>
            <a:endParaRPr lang="en-IN" b="1" dirty="0">
              <a:latin typeface="Times New Roman" panose="02020603050405020304" pitchFamily="18" charset="0"/>
            </a:endParaRPr>
          </a:p>
          <a:p>
            <a:pPr algn="l"/>
            <a:r>
              <a:rPr lang="en-IN" dirty="0">
                <a:latin typeface="Times New Roman" panose="02020603050405020304" pitchFamily="18" charset="0"/>
                <a:sym typeface="+mn-ea"/>
              </a:rPr>
              <a:t>403</a:t>
            </a:r>
            <a:r>
              <a:rPr dirty="0">
                <a:latin typeface="Times New Roman" panose="02020603050405020304" pitchFamily="18" charset="0"/>
                <a:sym typeface="+mn-ea"/>
              </a:rPr>
              <a:t> flats on </a:t>
            </a:r>
            <a:r>
              <a:rPr lang="en-IN" dirty="0">
                <a:latin typeface="Times New Roman" panose="02020603050405020304" pitchFamily="18" charset="0"/>
                <a:sym typeface="+mn-ea"/>
              </a:rPr>
              <a:t>5.65 </a:t>
            </a:r>
            <a:r>
              <a:rPr dirty="0">
                <a:latin typeface="Times New Roman" panose="02020603050405020304" pitchFamily="18" charset="0"/>
                <a:sym typeface="+mn-ea"/>
              </a:rPr>
              <a:t>acres,</a:t>
            </a:r>
            <a:endParaRPr dirty="0">
              <a:latin typeface="Times New Roman" panose="02020603050405020304" pitchFamily="18" charset="0"/>
              <a:sym typeface="+mn-ea"/>
            </a:endParaRPr>
          </a:p>
          <a:p>
            <a:pPr algn="l"/>
            <a:r>
              <a:rPr lang="en-IN" dirty="0" err="1">
                <a:latin typeface="Times New Roman" panose="02020603050405020304" pitchFamily="18" charset="0"/>
                <a:sym typeface="+mn-ea"/>
              </a:rPr>
              <a:t>Kapra</a:t>
            </a:r>
            <a:r>
              <a:rPr dirty="0">
                <a:latin typeface="Times New Roman" panose="02020603050405020304" pitchFamily="18" charset="0"/>
                <a:sym typeface="+mn-ea"/>
              </a:rPr>
              <a:t>, Hyderabad.</a:t>
            </a:r>
            <a:endParaRPr dirty="0">
              <a:latin typeface="Times New Roman" panose="02020603050405020304" pitchFamily="18" charset="0"/>
              <a:sym typeface="+mn-ea"/>
            </a:endParaRPr>
          </a:p>
          <a:p>
            <a:pPr algn="l"/>
            <a:r>
              <a:rPr lang="en-IN" altLang="en-US" dirty="0">
                <a:latin typeface="Times New Roman" panose="02020603050405020304" pitchFamily="18" charset="0"/>
                <a:sym typeface="+mn-ea"/>
              </a:rPr>
              <a:t>Completion - 20</a:t>
            </a:r>
            <a:r>
              <a:rPr lang="en-US" altLang="en-IN" dirty="0">
                <a:latin typeface="Times New Roman" panose="02020603050405020304" pitchFamily="18" charset="0"/>
                <a:sym typeface="+mn-ea"/>
              </a:rPr>
              <a:t>20</a:t>
            </a:r>
            <a:endParaRPr lang="en-IN" altLang="en-US" dirty="0">
              <a:latin typeface="Times New Roman" panose="02020603050405020304" pitchFamily="18" charset="0"/>
            </a:endParaRPr>
          </a:p>
          <a:p>
            <a:pPr algn="l"/>
            <a:endParaRPr lang="en-US" dirty="0"/>
          </a:p>
        </p:txBody>
      </p:sp>
      <p:pic>
        <p:nvPicPr>
          <p:cNvPr id="28" name="Picture 27" descr="Vista Logo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57825" y="436880"/>
            <a:ext cx="2336800" cy="1602105"/>
          </a:xfrm>
          <a:prstGeom prst="rect">
            <a:avLst/>
          </a:prstGeom>
        </p:spPr>
      </p:pic>
      <p:pic>
        <p:nvPicPr>
          <p:cNvPr id="30" name="Picture 29" descr="Vista elev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75" y="2226310"/>
            <a:ext cx="3169920" cy="2377440"/>
          </a:xfrm>
          <a:prstGeom prst="rect">
            <a:avLst/>
          </a:prstGeom>
          <a:ln w="41275" cmpd="dbl">
            <a:solidFill>
              <a:srgbClr val="C00000"/>
            </a:solidFill>
          </a:ln>
        </p:spPr>
      </p:pic>
      <p:sp>
        <p:nvSpPr>
          <p:cNvPr id="7" name="Text Box 6"/>
          <p:cNvSpPr txBox="1"/>
          <p:nvPr/>
        </p:nvSpPr>
        <p:spPr>
          <a:xfrm>
            <a:off x="920115" y="4846955"/>
            <a:ext cx="324485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IN" b="1" dirty="0">
                <a:latin typeface="Times New Roman" panose="02020603050405020304" pitchFamily="18" charset="0"/>
                <a:sym typeface="+mn-ea"/>
              </a:rPr>
              <a:t>AVR </a:t>
            </a:r>
            <a:r>
              <a:rPr lang="en-IN" b="1" dirty="0" err="1">
                <a:latin typeface="Times New Roman" panose="02020603050405020304" pitchFamily="18" charset="0"/>
                <a:sym typeface="+mn-ea"/>
              </a:rPr>
              <a:t>Gulmohar</a:t>
            </a:r>
            <a:r>
              <a:rPr lang="en-IN" b="1" dirty="0">
                <a:latin typeface="Times New Roman" panose="02020603050405020304" pitchFamily="18" charset="0"/>
                <a:sym typeface="+mn-ea"/>
              </a:rPr>
              <a:t> Homes</a:t>
            </a:r>
            <a:endParaRPr lang="en-IN" b="1" dirty="0">
              <a:latin typeface="Times New Roman" panose="02020603050405020304" pitchFamily="18" charset="0"/>
            </a:endParaRPr>
          </a:p>
          <a:p>
            <a:pPr algn="l"/>
            <a:r>
              <a:rPr lang="en-IN" dirty="0">
                <a:latin typeface="Times New Roman" panose="02020603050405020304" pitchFamily="18" charset="0"/>
                <a:sym typeface="+mn-ea"/>
              </a:rPr>
              <a:t>91</a:t>
            </a:r>
            <a:r>
              <a:rPr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IN" dirty="0">
                <a:latin typeface="Times New Roman" panose="02020603050405020304" pitchFamily="18" charset="0"/>
                <a:sym typeface="+mn-ea"/>
              </a:rPr>
              <a:t>villas</a:t>
            </a:r>
            <a:r>
              <a:rPr dirty="0">
                <a:latin typeface="Times New Roman" panose="02020603050405020304" pitchFamily="18" charset="0"/>
                <a:sym typeface="+mn-ea"/>
              </a:rPr>
              <a:t> on </a:t>
            </a:r>
            <a:r>
              <a:rPr lang="en-IN" dirty="0">
                <a:latin typeface="Times New Roman" panose="02020603050405020304" pitchFamily="18" charset="0"/>
                <a:sym typeface="+mn-ea"/>
              </a:rPr>
              <a:t>6.5 </a:t>
            </a:r>
            <a:r>
              <a:rPr dirty="0">
                <a:latin typeface="Times New Roman" panose="02020603050405020304" pitchFamily="18" charset="0"/>
                <a:sym typeface="+mn-ea"/>
              </a:rPr>
              <a:t>acres, </a:t>
            </a:r>
            <a:endParaRPr dirty="0">
              <a:latin typeface="Times New Roman" panose="02020603050405020304" pitchFamily="18" charset="0"/>
              <a:sym typeface="+mn-ea"/>
            </a:endParaRPr>
          </a:p>
          <a:p>
            <a:pPr algn="l"/>
            <a:r>
              <a:rPr dirty="0">
                <a:latin typeface="Times New Roman" panose="02020603050405020304" pitchFamily="18" charset="0"/>
                <a:sym typeface="+mn-ea"/>
              </a:rPr>
              <a:t>M</a:t>
            </a:r>
            <a:r>
              <a:rPr lang="en-IN" dirty="0" err="1">
                <a:latin typeface="Times New Roman" panose="02020603050405020304" pitchFamily="18" charset="0"/>
                <a:sym typeface="+mn-ea"/>
              </a:rPr>
              <a:t>iryalaguda</a:t>
            </a:r>
            <a:r>
              <a:rPr dirty="0">
                <a:latin typeface="Times New Roman" panose="02020603050405020304" pitchFamily="18" charset="0"/>
                <a:sym typeface="+mn-ea"/>
              </a:rPr>
              <a:t>, </a:t>
            </a:r>
            <a:r>
              <a:rPr lang="en-IN" dirty="0" err="1">
                <a:latin typeface="Times New Roman" panose="02020603050405020304" pitchFamily="18" charset="0"/>
                <a:sym typeface="+mn-ea"/>
              </a:rPr>
              <a:t>Telangana</a:t>
            </a:r>
            <a:r>
              <a:rPr dirty="0">
                <a:latin typeface="Times New Roman" panose="02020603050405020304" pitchFamily="18" charset="0"/>
                <a:sym typeface="+mn-ea"/>
              </a:rPr>
              <a:t>.</a:t>
            </a:r>
            <a:endParaRPr dirty="0">
              <a:latin typeface="Times New Roman" panose="02020603050405020304" pitchFamily="18" charset="0"/>
              <a:sym typeface="+mn-ea"/>
            </a:endParaRPr>
          </a:p>
          <a:p>
            <a:pPr algn="l"/>
            <a:r>
              <a:rPr lang="en-IN" altLang="en-US" dirty="0">
                <a:latin typeface="Times New Roman" panose="02020603050405020304" pitchFamily="18" charset="0"/>
              </a:rPr>
              <a:t>Completion - 2020</a:t>
            </a:r>
            <a:endParaRPr lang="en-IN" altLang="en-US" dirty="0">
              <a:latin typeface="Times New Roman" panose="02020603050405020304" pitchFamily="18" charset="0"/>
            </a:endParaRPr>
          </a:p>
        </p:txBody>
      </p:sp>
      <p:pic>
        <p:nvPicPr>
          <p:cNvPr id="15" name="Picture 14" descr="AGH Logo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2400" y="457835"/>
            <a:ext cx="2337435" cy="1602105"/>
          </a:xfrm>
          <a:prstGeom prst="rect">
            <a:avLst/>
          </a:prstGeom>
        </p:spPr>
      </p:pic>
      <p:pic>
        <p:nvPicPr>
          <p:cNvPr id="16" name="Picture 15" descr="AGH elev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580" y="2226310"/>
            <a:ext cx="3169920" cy="2376805"/>
          </a:xfrm>
          <a:prstGeom prst="rect">
            <a:avLst/>
          </a:prstGeom>
          <a:ln w="41275" cap="rnd" cmpd="dbl">
            <a:solidFill>
              <a:srgbClr val="C00000"/>
            </a:solidFill>
          </a:ln>
        </p:spPr>
      </p:pic>
    </p:spTree>
  </p:cSld>
  <p:clrMapOvr>
    <a:masterClrMapping/>
  </p:clrMapOvr>
  <p:transition advClick="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20" name="Picture 9219" descr="06a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1" name="Rectangle 9220"/>
          <p:cNvSpPr/>
          <p:nvPr/>
        </p:nvSpPr>
        <p:spPr>
          <a:xfrm>
            <a:off x="5892800" y="649288"/>
            <a:ext cx="1128713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sz="2000" b="1">
                <a:solidFill>
                  <a:srgbClr val="5808F8"/>
                </a:solidFill>
                <a:latin typeface="Times New Roman" panose="02020603050405020304" pitchFamily="18" charset="0"/>
              </a:rPr>
              <a:t>Features</a:t>
            </a:r>
            <a:endParaRPr sz="2000" b="1">
              <a:solidFill>
                <a:srgbClr val="5808F8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2" name="Text Box 9221"/>
          <p:cNvSpPr txBox="1"/>
          <p:nvPr/>
        </p:nvSpPr>
        <p:spPr>
          <a:xfrm>
            <a:off x="4495800" y="1143000"/>
            <a:ext cx="4038600" cy="3902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345 flats on 6 acres.</a:t>
            </a:r>
            <a:endParaRPr sz="2000">
              <a:latin typeface="Times New Roman" panose="02020603050405020304" pitchFamily="18" charset="0"/>
            </a:endParaRPr>
          </a:p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2 &amp; 3 bedroom flats from 1,100 &amp; 1,665 sft.</a:t>
            </a:r>
            <a:endParaRPr sz="2000">
              <a:latin typeface="Times New Roman" panose="02020603050405020304" pitchFamily="18" charset="0"/>
            </a:endParaRPr>
          </a:p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Club House with, Gym, Recreation Room, Banquet Hall, Crèche, Library.</a:t>
            </a:r>
            <a:endParaRPr sz="2000">
              <a:latin typeface="Times New Roman" panose="02020603050405020304" pitchFamily="18" charset="0"/>
            </a:endParaRPr>
          </a:p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Swimming Pool.</a:t>
            </a:r>
            <a:endParaRPr sz="2000">
              <a:latin typeface="Times New Roman" panose="02020603050405020304" pitchFamily="18" charset="0"/>
            </a:endParaRPr>
          </a:p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Tennis, Badminton &amp; Basketball Courts.</a:t>
            </a:r>
            <a:endParaRPr sz="2000">
              <a:latin typeface="Times New Roman" panose="02020603050405020304" pitchFamily="18" charset="0"/>
            </a:endParaRPr>
          </a:p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1 acre Central Landscaped Park.</a:t>
            </a:r>
            <a:endParaRPr sz="2000">
              <a:latin typeface="Times New Roman" panose="02020603050405020304" pitchFamily="18" charset="0"/>
            </a:endParaRPr>
          </a:p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Possession from Dec.’09.</a:t>
            </a:r>
            <a:endParaRPr sz="2000">
              <a:latin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09600" y="533400"/>
            <a:ext cx="8001000" cy="5334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4843780" y="4846955"/>
            <a:ext cx="322643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IN" b="1" dirty="0" err="1">
                <a:latin typeface="Times New Roman" panose="02020603050405020304" pitchFamily="18" charset="0"/>
              </a:rPr>
              <a:t>Bloomdale</a:t>
            </a:r>
            <a:endParaRPr lang="en-IN" b="1" dirty="0">
              <a:latin typeface="Times New Roman" panose="02020603050405020304" pitchFamily="18" charset="0"/>
            </a:endParaRPr>
          </a:p>
          <a:p>
            <a:pPr algn="l"/>
            <a:r>
              <a:rPr lang="en-IN" dirty="0">
                <a:latin typeface="Times New Roman" panose="02020603050405020304" pitchFamily="18" charset="0"/>
                <a:sym typeface="+mn-ea"/>
              </a:rPr>
              <a:t>72</a:t>
            </a:r>
            <a:r>
              <a:rPr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IN" dirty="0">
                <a:latin typeface="Times New Roman" panose="02020603050405020304" pitchFamily="18" charset="0"/>
                <a:sym typeface="+mn-ea"/>
              </a:rPr>
              <a:t>villas</a:t>
            </a:r>
            <a:r>
              <a:rPr dirty="0">
                <a:latin typeface="Times New Roman" panose="02020603050405020304" pitchFamily="18" charset="0"/>
                <a:sym typeface="+mn-ea"/>
              </a:rPr>
              <a:t> on </a:t>
            </a:r>
            <a:r>
              <a:rPr lang="en-IN" dirty="0">
                <a:latin typeface="Times New Roman" panose="02020603050405020304" pitchFamily="18" charset="0"/>
                <a:sym typeface="+mn-ea"/>
              </a:rPr>
              <a:t>5 </a:t>
            </a:r>
            <a:r>
              <a:rPr dirty="0">
                <a:latin typeface="Times New Roman" panose="02020603050405020304" pitchFamily="18" charset="0"/>
                <a:sym typeface="+mn-ea"/>
              </a:rPr>
              <a:t>acres,</a:t>
            </a:r>
            <a:endParaRPr dirty="0">
              <a:latin typeface="Times New Roman" panose="02020603050405020304" pitchFamily="18" charset="0"/>
              <a:sym typeface="+mn-ea"/>
            </a:endParaRPr>
          </a:p>
          <a:p>
            <a:pPr algn="l"/>
            <a:r>
              <a:rPr lang="en-IN" dirty="0" err="1">
                <a:latin typeface="Times New Roman" panose="02020603050405020304" pitchFamily="18" charset="0"/>
                <a:sym typeface="+mn-ea"/>
              </a:rPr>
              <a:t>Shamirpet</a:t>
            </a:r>
            <a:r>
              <a:rPr dirty="0">
                <a:latin typeface="Times New Roman" panose="02020603050405020304" pitchFamily="18" charset="0"/>
                <a:sym typeface="+mn-ea"/>
              </a:rPr>
              <a:t>, Hyderabad.</a:t>
            </a:r>
            <a:endParaRPr dirty="0">
              <a:latin typeface="Times New Roman" panose="02020603050405020304" pitchFamily="18" charset="0"/>
              <a:sym typeface="+mn-ea"/>
            </a:endParaRPr>
          </a:p>
          <a:p>
            <a:pPr algn="l"/>
            <a:r>
              <a:rPr lang="en-IN" altLang="en-US" dirty="0">
                <a:latin typeface="Times New Roman" panose="02020603050405020304" pitchFamily="18" charset="0"/>
                <a:sym typeface="+mn-ea"/>
              </a:rPr>
              <a:t>Completion - 20</a:t>
            </a:r>
            <a:r>
              <a:rPr lang="en-US" altLang="en-IN" dirty="0">
                <a:latin typeface="Times New Roman" panose="02020603050405020304" pitchFamily="18" charset="0"/>
                <a:sym typeface="+mn-ea"/>
              </a:rPr>
              <a:t>20</a:t>
            </a:r>
            <a:endParaRPr lang="en-IN" altLang="en-US" dirty="0">
              <a:latin typeface="Times New Roman" panose="02020603050405020304" pitchFamily="18" charset="0"/>
            </a:endParaRPr>
          </a:p>
          <a:p>
            <a:pPr algn="l"/>
            <a:endParaRPr lang="en-US" dirty="0"/>
          </a:p>
        </p:txBody>
      </p:sp>
      <p:sp>
        <p:nvSpPr>
          <p:cNvPr id="9" name="Text Box 8"/>
          <p:cNvSpPr txBox="1"/>
          <p:nvPr/>
        </p:nvSpPr>
        <p:spPr>
          <a:xfrm>
            <a:off x="1041400" y="4846955"/>
            <a:ext cx="322643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IN" b="1" dirty="0" err="1">
                <a:latin typeface="Times New Roman" panose="02020603050405020304" pitchFamily="18" charset="0"/>
              </a:rPr>
              <a:t>Nilgiri</a:t>
            </a:r>
            <a:r>
              <a:rPr lang="en-IN" b="1" dirty="0">
                <a:latin typeface="Times New Roman" panose="02020603050405020304" pitchFamily="18" charset="0"/>
              </a:rPr>
              <a:t> Estates</a:t>
            </a:r>
            <a:endParaRPr lang="en-IN" b="1" dirty="0">
              <a:latin typeface="Times New Roman" panose="02020603050405020304" pitchFamily="18" charset="0"/>
            </a:endParaRPr>
          </a:p>
          <a:p>
            <a:pPr algn="l"/>
            <a:r>
              <a:rPr lang="en-IN" dirty="0">
                <a:latin typeface="Times New Roman" panose="02020603050405020304" pitchFamily="18" charset="0"/>
                <a:sym typeface="+mn-ea"/>
              </a:rPr>
              <a:t>188</a:t>
            </a:r>
            <a:r>
              <a:rPr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IN" dirty="0">
                <a:latin typeface="Times New Roman" panose="02020603050405020304" pitchFamily="18" charset="0"/>
                <a:sym typeface="+mn-ea"/>
              </a:rPr>
              <a:t>villas</a:t>
            </a:r>
            <a:r>
              <a:rPr dirty="0">
                <a:latin typeface="Times New Roman" panose="02020603050405020304" pitchFamily="18" charset="0"/>
                <a:sym typeface="+mn-ea"/>
              </a:rPr>
              <a:t> on </a:t>
            </a:r>
            <a:r>
              <a:rPr lang="en-IN" dirty="0">
                <a:latin typeface="Times New Roman" panose="02020603050405020304" pitchFamily="18" charset="0"/>
                <a:sym typeface="+mn-ea"/>
              </a:rPr>
              <a:t>10 </a:t>
            </a:r>
            <a:r>
              <a:rPr dirty="0">
                <a:latin typeface="Times New Roman" panose="02020603050405020304" pitchFamily="18" charset="0"/>
                <a:sym typeface="+mn-ea"/>
              </a:rPr>
              <a:t>acres, </a:t>
            </a:r>
            <a:endParaRPr dirty="0">
              <a:latin typeface="Times New Roman" panose="02020603050405020304" pitchFamily="18" charset="0"/>
              <a:sym typeface="+mn-ea"/>
            </a:endParaRPr>
          </a:p>
          <a:p>
            <a:pPr algn="l"/>
            <a:r>
              <a:rPr lang="en-IN" dirty="0" err="1">
                <a:latin typeface="Times New Roman" panose="02020603050405020304" pitchFamily="18" charset="0"/>
                <a:sym typeface="+mn-ea"/>
              </a:rPr>
              <a:t>Rampally</a:t>
            </a:r>
            <a:r>
              <a:rPr dirty="0">
                <a:latin typeface="Times New Roman" panose="02020603050405020304" pitchFamily="18" charset="0"/>
                <a:sym typeface="+mn-ea"/>
              </a:rPr>
              <a:t>, Hyderabad.</a:t>
            </a:r>
            <a:endParaRPr dirty="0">
              <a:latin typeface="Times New Roman" panose="02020603050405020304" pitchFamily="18" charset="0"/>
              <a:sym typeface="+mn-ea"/>
            </a:endParaRPr>
          </a:p>
          <a:p>
            <a:pPr algn="l"/>
            <a:r>
              <a:rPr lang="en-IN" altLang="en-US" dirty="0">
                <a:latin typeface="Times New Roman" panose="02020603050405020304" pitchFamily="18" charset="0"/>
              </a:rPr>
              <a:t>Completion - 20</a:t>
            </a:r>
            <a:r>
              <a:rPr lang="en-US" altLang="en-IN" dirty="0">
                <a:latin typeface="Times New Roman" panose="02020603050405020304" pitchFamily="18" charset="0"/>
              </a:rPr>
              <a:t>20</a:t>
            </a:r>
            <a:endParaRPr lang="en-US" altLang="en-IN" dirty="0">
              <a:latin typeface="Times New Roman" panose="02020603050405020304" pitchFamily="18" charset="0"/>
            </a:endParaRPr>
          </a:p>
        </p:txBody>
      </p:sp>
      <p:pic>
        <p:nvPicPr>
          <p:cNvPr id="10" name="Content Placeholder 9" descr="NE Logo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63320" y="232410"/>
            <a:ext cx="2928620" cy="2007870"/>
          </a:xfrm>
          <a:prstGeom prst="rect">
            <a:avLst/>
          </a:prstGeom>
        </p:spPr>
      </p:pic>
      <p:pic>
        <p:nvPicPr>
          <p:cNvPr id="12" name="Content Placeholder 11" descr="NE elev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17600" y="2240280"/>
            <a:ext cx="3169920" cy="2377440"/>
          </a:xfrm>
          <a:prstGeom prst="rect">
            <a:avLst/>
          </a:prstGeom>
          <a:ln w="41275" cap="rnd" cmpd="dbl">
            <a:solidFill>
              <a:srgbClr val="C00000"/>
            </a:solidFill>
          </a:ln>
        </p:spPr>
      </p:pic>
      <p:pic>
        <p:nvPicPr>
          <p:cNvPr id="14" name="Picture 13" descr="KNM Logo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8280" y="416560"/>
            <a:ext cx="2337435" cy="1602105"/>
          </a:xfrm>
          <a:prstGeom prst="rect">
            <a:avLst/>
          </a:prstGeom>
        </p:spPr>
      </p:pic>
      <p:pic>
        <p:nvPicPr>
          <p:cNvPr id="15" name="Picture 14" descr="KNM elev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2355" y="2240280"/>
            <a:ext cx="3169920" cy="2377440"/>
          </a:xfrm>
          <a:prstGeom prst="rect">
            <a:avLst/>
          </a:prstGeom>
          <a:ln w="41275" cap="rnd" cmpd="dbl">
            <a:solidFill>
              <a:srgbClr val="C00000"/>
            </a:solidFill>
            <a:prstDash val="solid"/>
          </a:ln>
        </p:spPr>
      </p:pic>
    </p:spTree>
  </p:cSld>
  <p:clrMapOvr>
    <a:masterClrMapping/>
  </p:clrMapOvr>
  <p:transition advClick="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4843780" y="4389755"/>
            <a:ext cx="32264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endParaRPr lang="en-IN" altLang="en-US">
              <a:latin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5128577" y="4514555"/>
            <a:ext cx="324485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IN" b="1" dirty="0">
                <a:latin typeface="Times New Roman" panose="02020603050405020304" pitchFamily="18" charset="0"/>
              </a:rPr>
              <a:t>Colabs</a:t>
            </a:r>
            <a:endParaRPr lang="en-IN" b="1" dirty="0">
              <a:latin typeface="Times New Roman" panose="02020603050405020304" pitchFamily="18" charset="0"/>
            </a:endParaRPr>
          </a:p>
          <a:p>
            <a:r>
              <a:rPr lang="en-IN" altLang="en-US" dirty="0">
                <a:latin typeface="Times New Roman" panose="02020603050405020304" pitchFamily="18" charset="0"/>
                <a:sym typeface="+mn-ea"/>
              </a:rPr>
              <a:t>1 lakh sft lab space for life sciences on 2.25 acres.</a:t>
            </a:r>
            <a:endParaRPr lang="en-IN" dirty="0">
              <a:latin typeface="Times New Roman" panose="02020603050405020304" pitchFamily="18" charset="0"/>
              <a:sym typeface="+mn-ea"/>
            </a:endParaRPr>
          </a:p>
          <a:p>
            <a:pPr algn="l"/>
            <a:r>
              <a:rPr lang="en-IN" dirty="0">
                <a:latin typeface="Times New Roman" panose="02020603050405020304" pitchFamily="18" charset="0"/>
                <a:sym typeface="+mn-ea"/>
              </a:rPr>
              <a:t>Genome Valley,</a:t>
            </a:r>
            <a:r>
              <a:rPr dirty="0">
                <a:latin typeface="Times New Roman" panose="02020603050405020304" pitchFamily="18" charset="0"/>
                <a:sym typeface="+mn-ea"/>
              </a:rPr>
              <a:t> Hyderabad</a:t>
            </a:r>
            <a:r>
              <a:rPr lang="en-IN" dirty="0">
                <a:latin typeface="Times New Roman" panose="02020603050405020304" pitchFamily="18" charset="0"/>
                <a:sym typeface="+mn-ea"/>
              </a:rPr>
              <a:t>.</a:t>
            </a:r>
            <a:endParaRPr dirty="0">
              <a:latin typeface="Times New Roman" panose="02020603050405020304" pitchFamily="18" charset="0"/>
              <a:sym typeface="+mn-ea"/>
            </a:endParaRPr>
          </a:p>
          <a:p>
            <a:pPr algn="l"/>
            <a:r>
              <a:rPr lang="en-IN" altLang="en-US" dirty="0">
                <a:latin typeface="Times New Roman" panose="02020603050405020304" pitchFamily="18" charset="0"/>
                <a:sym typeface="+mn-ea"/>
              </a:rPr>
              <a:t>Completion - 2021</a:t>
            </a:r>
            <a:endParaRPr lang="en-IN" altLang="en-US" dirty="0">
              <a:latin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345565" y="4514555"/>
            <a:ext cx="3226435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IN" b="1" dirty="0">
                <a:latin typeface="Times New Roman" panose="02020603050405020304" pitchFamily="18" charset="0"/>
              </a:rPr>
              <a:t>Innopolis</a:t>
            </a:r>
            <a:endParaRPr lang="en-IN" b="1" dirty="0">
              <a:latin typeface="Times New Roman" panose="02020603050405020304" pitchFamily="18" charset="0"/>
            </a:endParaRPr>
          </a:p>
          <a:p>
            <a:pPr algn="l"/>
            <a:r>
              <a:rPr lang="en-IN" altLang="en-US" dirty="0">
                <a:latin typeface="Times New Roman" panose="02020603050405020304" pitchFamily="18" charset="0"/>
                <a:sym typeface="+mn-ea"/>
              </a:rPr>
              <a:t>6 lakh sft lab space for life sciences on 9.20 acres.</a:t>
            </a:r>
            <a:endParaRPr dirty="0">
              <a:latin typeface="Times New Roman" panose="02020603050405020304" pitchFamily="18" charset="0"/>
              <a:sym typeface="+mn-ea"/>
            </a:endParaRPr>
          </a:p>
          <a:p>
            <a:pPr algn="l"/>
            <a:r>
              <a:rPr lang="en-IN" dirty="0">
                <a:latin typeface="Times New Roman" panose="02020603050405020304" pitchFamily="18" charset="0"/>
                <a:sym typeface="+mn-ea"/>
              </a:rPr>
              <a:t>Genome Valley,</a:t>
            </a:r>
            <a:r>
              <a:rPr dirty="0">
                <a:latin typeface="Times New Roman" panose="02020603050405020304" pitchFamily="18" charset="0"/>
                <a:sym typeface="+mn-ea"/>
              </a:rPr>
              <a:t> Hyderabad.</a:t>
            </a:r>
            <a:endParaRPr dirty="0">
              <a:latin typeface="Times New Roman" panose="02020603050405020304" pitchFamily="18" charset="0"/>
              <a:sym typeface="+mn-ea"/>
            </a:endParaRPr>
          </a:p>
          <a:p>
            <a:pPr algn="l"/>
            <a:r>
              <a:rPr lang="en-IN" altLang="en-US" dirty="0">
                <a:latin typeface="Times New Roman" panose="02020603050405020304" pitchFamily="18" charset="0"/>
                <a:sym typeface="+mn-ea"/>
              </a:rPr>
              <a:t>Completion - 2022</a:t>
            </a:r>
            <a:endParaRPr lang="en-IN" altLang="en-US" dirty="0">
              <a:latin typeface="Times New Roman" panose="02020603050405020304" pitchFamily="18" charset="0"/>
            </a:endParaRPr>
          </a:p>
          <a:p>
            <a:pPr algn="l"/>
            <a:endParaRPr lang="en-US" dirty="0"/>
          </a:p>
        </p:txBody>
      </p:sp>
      <p:pic>
        <p:nvPicPr>
          <p:cNvPr id="13" name="Content Placeholder 12" descr="G:\GVRC-R1,`GVRC 3D views, high rendered,12 Jan 2019-archive-16-Jan-2019\`GVRC02.jpg`GVRC02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200" r="-178"/>
          <a:stretch>
            <a:fillRect/>
          </a:stretch>
        </p:blipFill>
        <p:spPr>
          <a:xfrm>
            <a:off x="1424896" y="2671445"/>
            <a:ext cx="2808694" cy="1648800"/>
          </a:xfrm>
          <a:prstGeom prst="rect">
            <a:avLst/>
          </a:prstGeom>
          <a:ln w="41275" cap="rnd" cmpd="dbl">
            <a:solidFill>
              <a:srgbClr val="C00000"/>
            </a:solidFill>
          </a:ln>
        </p:spPr>
      </p:pic>
      <p:pic>
        <p:nvPicPr>
          <p:cNvPr id="16" name="Picture 15" descr="G:\COLABS-VIEWS\GVDC-1.jpegGVDC-1"/>
          <p:cNvPicPr/>
          <p:nvPr/>
        </p:nvPicPr>
        <p:blipFill>
          <a:blip r:embed="rId3"/>
          <a:srcRect l="-259" b="-1033"/>
          <a:stretch>
            <a:fillRect/>
          </a:stretch>
        </p:blipFill>
        <p:spPr>
          <a:xfrm>
            <a:off x="5128260" y="2729865"/>
            <a:ext cx="2804795" cy="1590675"/>
          </a:xfrm>
          <a:prstGeom prst="rect">
            <a:avLst/>
          </a:prstGeom>
          <a:ln w="41275" cap="rnd" cmpd="dbl">
            <a:solidFill>
              <a:srgbClr val="C00000"/>
            </a:solidFill>
          </a:ln>
        </p:spPr>
      </p:pic>
      <p:pic>
        <p:nvPicPr>
          <p:cNvPr id="5" name="Picture 4" descr="viber_image_2019-09-03_12-25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2085" y="1717040"/>
            <a:ext cx="2557780" cy="954405"/>
          </a:xfrm>
          <a:prstGeom prst="rect">
            <a:avLst/>
          </a:prstGeom>
        </p:spPr>
      </p:pic>
      <p:pic>
        <p:nvPicPr>
          <p:cNvPr id="7" name="Picture 6" descr="viber_image_2019-09-03_12-24-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5133" y="1515110"/>
            <a:ext cx="2268220" cy="962025"/>
          </a:xfrm>
          <a:prstGeom prst="rect">
            <a:avLst/>
          </a:prstGeom>
        </p:spPr>
      </p:pic>
      <p:sp>
        <p:nvSpPr>
          <p:cNvPr id="8198" name="Text Box 8197"/>
          <p:cNvSpPr txBox="1"/>
          <p:nvPr/>
        </p:nvSpPr>
        <p:spPr>
          <a:xfrm>
            <a:off x="2012315" y="760730"/>
            <a:ext cx="5029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2400" b="1">
                <a:solidFill>
                  <a:srgbClr val="C00000"/>
                </a:solidFill>
                <a:latin typeface="Times New Roman" panose="02020603050405020304" pitchFamily="18" charset="0"/>
              </a:rPr>
              <a:t>Current Projects </a:t>
            </a:r>
            <a:r>
              <a:rPr lang="en-IN" sz="2400" b="1">
                <a:solidFill>
                  <a:srgbClr val="C00000"/>
                </a:solidFill>
                <a:latin typeface="Times New Roman" panose="02020603050405020304" pitchFamily="18" charset="0"/>
              </a:rPr>
              <a:t>- Commercial</a:t>
            </a:r>
            <a:endParaRPr lang="en-IN" sz="2400" b="1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7171" descr="4b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3" name="Text Box 7172"/>
          <p:cNvSpPr txBox="1"/>
          <p:nvPr/>
        </p:nvSpPr>
        <p:spPr>
          <a:xfrm>
            <a:off x="2209800" y="609600"/>
            <a:ext cx="45720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2400" b="1">
                <a:solidFill>
                  <a:srgbClr val="C00000"/>
                </a:solidFill>
                <a:latin typeface="Times New Roman" panose="02020603050405020304" pitchFamily="18" charset="0"/>
              </a:rPr>
              <a:t>Completed Projects</a:t>
            </a:r>
            <a:endParaRPr sz="2400" b="1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9600" y="1219200"/>
            <a:ext cx="7773035" cy="3581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0" name="Text Box 6149"/>
          <p:cNvSpPr txBox="1"/>
          <p:nvPr/>
        </p:nvSpPr>
        <p:spPr>
          <a:xfrm>
            <a:off x="6633210" y="1461135"/>
            <a:ext cx="2045335" cy="783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1500" b="1">
                <a:latin typeface="Times New Roman" panose="02020603050405020304" pitchFamily="18" charset="0"/>
              </a:rPr>
              <a:t>Villas at Silver Creek</a:t>
            </a:r>
            <a:endParaRPr lang="en-US" sz="1500" b="1">
              <a:latin typeface="Times New Roman" panose="02020603050405020304" pitchFamily="18" charset="0"/>
            </a:endParaRPr>
          </a:p>
          <a:p>
            <a:pPr algn="l"/>
            <a:r>
              <a:rPr lang="en-US" sz="1500">
                <a:latin typeface="Times New Roman" panose="02020603050405020304" pitchFamily="18" charset="0"/>
              </a:rPr>
              <a:t>54 villas</a:t>
            </a:r>
            <a:r>
              <a:rPr sz="1500">
                <a:latin typeface="Times New Roman" panose="02020603050405020304" pitchFamily="18" charset="0"/>
              </a:rPr>
              <a:t> on </a:t>
            </a:r>
            <a:r>
              <a:rPr lang="en-IN" sz="1500">
                <a:latin typeface="Times New Roman" panose="02020603050405020304" pitchFamily="18" charset="0"/>
              </a:rPr>
              <a:t>3 </a:t>
            </a:r>
            <a:r>
              <a:rPr sz="1500">
                <a:latin typeface="Times New Roman" panose="02020603050405020304" pitchFamily="18" charset="0"/>
              </a:rPr>
              <a:t>acres, </a:t>
            </a:r>
            <a:r>
              <a:rPr lang="en-US" sz="1500">
                <a:latin typeface="Times New Roman" panose="02020603050405020304" pitchFamily="18" charset="0"/>
              </a:rPr>
              <a:t>Nagaram</a:t>
            </a:r>
            <a:r>
              <a:rPr sz="1500">
                <a:latin typeface="Times New Roman" panose="02020603050405020304" pitchFamily="18" charset="0"/>
              </a:rPr>
              <a:t>, Hyderabad.</a:t>
            </a:r>
            <a:endParaRPr sz="1500">
              <a:latin typeface="Times New Roman" panose="02020603050405020304" pitchFamily="18" charset="0"/>
            </a:endParaRPr>
          </a:p>
        </p:txBody>
      </p:sp>
      <p:sp>
        <p:nvSpPr>
          <p:cNvPr id="6153" name="Text Box 6152"/>
          <p:cNvSpPr txBox="1"/>
          <p:nvPr/>
        </p:nvSpPr>
        <p:spPr>
          <a:xfrm>
            <a:off x="2497455" y="4343400"/>
            <a:ext cx="213423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sz="1500" b="1">
                <a:latin typeface="Times New Roman" panose="02020603050405020304" pitchFamily="18" charset="0"/>
              </a:rPr>
              <a:t>Gulmohar Gardens – Phase I </a:t>
            </a:r>
            <a:r>
              <a:rPr lang="en-US" sz="1500" b="1">
                <a:latin typeface="Times New Roman" panose="02020603050405020304" pitchFamily="18" charset="0"/>
              </a:rPr>
              <a:t>&amp; II</a:t>
            </a:r>
            <a:endParaRPr lang="en-US" sz="1500" b="1">
              <a:latin typeface="Times New Roman" panose="02020603050405020304" pitchFamily="18" charset="0"/>
            </a:endParaRPr>
          </a:p>
          <a:p>
            <a:pPr algn="l"/>
            <a:r>
              <a:rPr lang="en-US" sz="1500">
                <a:latin typeface="Times New Roman" panose="02020603050405020304" pitchFamily="18" charset="0"/>
              </a:rPr>
              <a:t>505</a:t>
            </a:r>
            <a:r>
              <a:rPr sz="1500">
                <a:latin typeface="Times New Roman" panose="02020603050405020304" pitchFamily="18" charset="0"/>
              </a:rPr>
              <a:t> flats on </a:t>
            </a:r>
            <a:r>
              <a:rPr lang="en-IN" sz="1500">
                <a:latin typeface="Times New Roman" panose="02020603050405020304" pitchFamily="18" charset="0"/>
              </a:rPr>
              <a:t>5 </a:t>
            </a:r>
            <a:r>
              <a:rPr sz="1500">
                <a:latin typeface="Times New Roman" panose="02020603050405020304" pitchFamily="18" charset="0"/>
              </a:rPr>
              <a:t>acres, Mallapur, Hyderabad.</a:t>
            </a:r>
            <a:endParaRPr sz="1500">
              <a:latin typeface="Times New Roman" panose="02020603050405020304" pitchFamily="18" charset="0"/>
            </a:endParaRPr>
          </a:p>
        </p:txBody>
      </p:sp>
      <p:sp>
        <p:nvSpPr>
          <p:cNvPr id="30" name="Text Box 29"/>
          <p:cNvSpPr txBox="1"/>
          <p:nvPr/>
        </p:nvSpPr>
        <p:spPr>
          <a:xfrm>
            <a:off x="6633210" y="4419600"/>
            <a:ext cx="1974215" cy="783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1500" b="1">
                <a:latin typeface="Times New Roman" panose="02020603050405020304" pitchFamily="18" charset="0"/>
              </a:rPr>
              <a:t>Mayflow</a:t>
            </a:r>
            <a:r>
              <a:rPr lang="en-IN" altLang="en-US" sz="1500" b="1">
                <a:latin typeface="Times New Roman" panose="02020603050405020304" pitchFamily="18" charset="0"/>
              </a:rPr>
              <a:t>e</a:t>
            </a:r>
            <a:r>
              <a:rPr lang="en-US" sz="1500" b="1">
                <a:latin typeface="Times New Roman" panose="02020603050405020304" pitchFamily="18" charset="0"/>
              </a:rPr>
              <a:t>r Heights</a:t>
            </a:r>
            <a:endParaRPr lang="en-US" sz="1500" b="1">
              <a:latin typeface="Times New Roman" panose="02020603050405020304" pitchFamily="18" charset="0"/>
            </a:endParaRPr>
          </a:p>
          <a:p>
            <a:pPr algn="l"/>
            <a:r>
              <a:rPr lang="en-US" sz="1500">
                <a:latin typeface="Times New Roman" panose="02020603050405020304" pitchFamily="18" charset="0"/>
              </a:rPr>
              <a:t>280</a:t>
            </a:r>
            <a:r>
              <a:rPr sz="1500">
                <a:latin typeface="Times New Roman" panose="02020603050405020304" pitchFamily="18" charset="0"/>
              </a:rPr>
              <a:t> </a:t>
            </a:r>
            <a:r>
              <a:rPr lang="en-US" sz="1500">
                <a:latin typeface="Times New Roman" panose="02020603050405020304" pitchFamily="18" charset="0"/>
              </a:rPr>
              <a:t>flats</a:t>
            </a:r>
            <a:r>
              <a:rPr sz="1500">
                <a:latin typeface="Times New Roman" panose="02020603050405020304" pitchFamily="18" charset="0"/>
              </a:rPr>
              <a:t> on </a:t>
            </a:r>
            <a:r>
              <a:rPr lang="en-US" sz="1500">
                <a:latin typeface="Times New Roman" panose="02020603050405020304" pitchFamily="18" charset="0"/>
              </a:rPr>
              <a:t>4</a:t>
            </a:r>
            <a:r>
              <a:rPr sz="1500">
                <a:latin typeface="Times New Roman" panose="02020603050405020304" pitchFamily="18" charset="0"/>
              </a:rPr>
              <a:t> acres,</a:t>
            </a:r>
            <a:endParaRPr sz="1500">
              <a:latin typeface="Times New Roman" panose="02020603050405020304" pitchFamily="18" charset="0"/>
            </a:endParaRPr>
          </a:p>
          <a:p>
            <a:pPr algn="l"/>
            <a:r>
              <a:rPr lang="en-US" sz="1500">
                <a:latin typeface="Times New Roman" panose="02020603050405020304" pitchFamily="18" charset="0"/>
              </a:rPr>
              <a:t>Mallapur</a:t>
            </a:r>
            <a:r>
              <a:rPr sz="1500">
                <a:latin typeface="Times New Roman" panose="02020603050405020304" pitchFamily="18" charset="0"/>
              </a:rPr>
              <a:t>, Hyderabad.</a:t>
            </a:r>
            <a:endParaRPr sz="1500">
              <a:latin typeface="Times New Roman" panose="02020603050405020304" pitchFamily="18" charset="0"/>
            </a:endParaRPr>
          </a:p>
        </p:txBody>
      </p:sp>
      <p:sp>
        <p:nvSpPr>
          <p:cNvPr id="31" name="Text Box 30"/>
          <p:cNvSpPr txBox="1"/>
          <p:nvPr/>
        </p:nvSpPr>
        <p:spPr>
          <a:xfrm>
            <a:off x="2484120" y="1461135"/>
            <a:ext cx="229362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sz="1500" b="1">
                <a:latin typeface="Times New Roman" panose="02020603050405020304" pitchFamily="18" charset="0"/>
              </a:rPr>
              <a:t>Silver Oak Bungalows </a:t>
            </a:r>
            <a:endParaRPr sz="1500" b="1">
              <a:latin typeface="Times New Roman" panose="02020603050405020304" pitchFamily="18" charset="0"/>
            </a:endParaRPr>
          </a:p>
          <a:p>
            <a:pPr algn="l"/>
            <a:r>
              <a:rPr sz="1500" b="1">
                <a:latin typeface="Times New Roman" panose="02020603050405020304" pitchFamily="18" charset="0"/>
              </a:rPr>
              <a:t>Phase I</a:t>
            </a:r>
            <a:r>
              <a:rPr lang="en-US" sz="1500" b="1">
                <a:latin typeface="Times New Roman" panose="02020603050405020304" pitchFamily="18" charset="0"/>
              </a:rPr>
              <a:t>,</a:t>
            </a:r>
            <a:r>
              <a:rPr sz="1500" b="1">
                <a:latin typeface="Times New Roman" panose="02020603050405020304" pitchFamily="18" charset="0"/>
              </a:rPr>
              <a:t> II</a:t>
            </a:r>
            <a:r>
              <a:rPr lang="en-US" sz="1500" b="1">
                <a:latin typeface="Times New Roman" panose="02020603050405020304" pitchFamily="18" charset="0"/>
              </a:rPr>
              <a:t>, &amp; III</a:t>
            </a:r>
            <a:endParaRPr lang="en-US" sz="1500" b="1">
              <a:latin typeface="Times New Roman" panose="02020603050405020304" pitchFamily="18" charset="0"/>
            </a:endParaRPr>
          </a:p>
          <a:p>
            <a:pPr algn="l"/>
            <a:r>
              <a:rPr lang="en-IN" sz="1500">
                <a:latin typeface="Times New Roman" panose="02020603050405020304" pitchFamily="18" charset="0"/>
              </a:rPr>
              <a:t>250</a:t>
            </a:r>
            <a:r>
              <a:rPr sz="1500">
                <a:latin typeface="Times New Roman" panose="02020603050405020304" pitchFamily="18" charset="0"/>
              </a:rPr>
              <a:t> </a:t>
            </a:r>
            <a:r>
              <a:rPr lang="en-IN" sz="1500">
                <a:latin typeface="Times New Roman" panose="02020603050405020304" pitchFamily="18" charset="0"/>
              </a:rPr>
              <a:t>villas</a:t>
            </a:r>
            <a:r>
              <a:rPr sz="1500">
                <a:latin typeface="Times New Roman" panose="02020603050405020304" pitchFamily="18" charset="0"/>
              </a:rPr>
              <a:t> on </a:t>
            </a:r>
            <a:r>
              <a:rPr lang="en-US" sz="1500">
                <a:latin typeface="Times New Roman" panose="02020603050405020304" pitchFamily="18" charset="0"/>
              </a:rPr>
              <a:t>25</a:t>
            </a:r>
            <a:r>
              <a:rPr sz="1500">
                <a:latin typeface="Times New Roman" panose="02020603050405020304" pitchFamily="18" charset="0"/>
              </a:rPr>
              <a:t> acres, </a:t>
            </a:r>
            <a:endParaRPr sz="1500">
              <a:latin typeface="Times New Roman" panose="02020603050405020304" pitchFamily="18" charset="0"/>
            </a:endParaRPr>
          </a:p>
          <a:p>
            <a:pPr algn="l"/>
            <a:r>
              <a:rPr sz="1500">
                <a:latin typeface="Times New Roman" panose="02020603050405020304" pitchFamily="18" charset="0"/>
              </a:rPr>
              <a:t>Cherlapally, Hyderabad.</a:t>
            </a:r>
            <a:endParaRPr sz="1500">
              <a:latin typeface="Times New Roman" panose="02020603050405020304" pitchFamily="18" charset="0"/>
            </a:endParaRPr>
          </a:p>
        </p:txBody>
      </p:sp>
      <p:sp>
        <p:nvSpPr>
          <p:cNvPr id="32" name="Text Box 31"/>
          <p:cNvSpPr txBox="1"/>
          <p:nvPr/>
        </p:nvSpPr>
        <p:spPr>
          <a:xfrm>
            <a:off x="2508250" y="2919730"/>
            <a:ext cx="2244090" cy="783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1500" b="1">
                <a:latin typeface="Times New Roman" panose="02020603050405020304" pitchFamily="18" charset="0"/>
              </a:rPr>
              <a:t>Nilgiri Homes</a:t>
            </a:r>
            <a:endParaRPr lang="en-US" sz="1500" b="1">
              <a:latin typeface="Times New Roman" panose="02020603050405020304" pitchFamily="18" charset="0"/>
            </a:endParaRPr>
          </a:p>
          <a:p>
            <a:pPr algn="l"/>
            <a:r>
              <a:rPr lang="en-US" sz="1500">
                <a:latin typeface="Times New Roman" panose="02020603050405020304" pitchFamily="18" charset="0"/>
              </a:rPr>
              <a:t>9</a:t>
            </a:r>
            <a:r>
              <a:rPr sz="1500">
                <a:latin typeface="Times New Roman" panose="02020603050405020304" pitchFamily="18" charset="0"/>
              </a:rPr>
              <a:t>5 </a:t>
            </a:r>
            <a:r>
              <a:rPr lang="en-IN" sz="1500">
                <a:latin typeface="Times New Roman" panose="02020603050405020304" pitchFamily="18" charset="0"/>
              </a:rPr>
              <a:t>villas</a:t>
            </a:r>
            <a:r>
              <a:rPr sz="1500">
                <a:latin typeface="Times New Roman" panose="02020603050405020304" pitchFamily="18" charset="0"/>
              </a:rPr>
              <a:t> on </a:t>
            </a:r>
            <a:r>
              <a:rPr lang="en-US" sz="1500">
                <a:latin typeface="Times New Roman" panose="02020603050405020304" pitchFamily="18" charset="0"/>
              </a:rPr>
              <a:t>6.5</a:t>
            </a:r>
            <a:r>
              <a:rPr sz="1500">
                <a:latin typeface="Times New Roman" panose="02020603050405020304" pitchFamily="18" charset="0"/>
              </a:rPr>
              <a:t> acres,</a:t>
            </a:r>
            <a:endParaRPr sz="1500">
              <a:latin typeface="Times New Roman" panose="02020603050405020304" pitchFamily="18" charset="0"/>
            </a:endParaRPr>
          </a:p>
          <a:p>
            <a:pPr algn="l"/>
            <a:r>
              <a:rPr lang="en-US" sz="1500">
                <a:latin typeface="Times New Roman" panose="02020603050405020304" pitchFamily="18" charset="0"/>
              </a:rPr>
              <a:t>Ram</a:t>
            </a:r>
            <a:r>
              <a:rPr sz="1500">
                <a:latin typeface="Times New Roman" panose="02020603050405020304" pitchFamily="18" charset="0"/>
              </a:rPr>
              <a:t>pally, Hyderabad.</a:t>
            </a:r>
            <a:endParaRPr sz="1500">
              <a:latin typeface="Times New Roman" panose="02020603050405020304" pitchFamily="18" charset="0"/>
            </a:endParaRPr>
          </a:p>
        </p:txBody>
      </p:sp>
      <p:sp>
        <p:nvSpPr>
          <p:cNvPr id="33" name="Text Box 32"/>
          <p:cNvSpPr txBox="1"/>
          <p:nvPr/>
        </p:nvSpPr>
        <p:spPr>
          <a:xfrm>
            <a:off x="6633210" y="2919730"/>
            <a:ext cx="2143760" cy="783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1500" b="1">
                <a:latin typeface="Times New Roman" panose="02020603050405020304" pitchFamily="18" charset="0"/>
              </a:rPr>
              <a:t>Greenwood Residency</a:t>
            </a:r>
            <a:endParaRPr lang="en-US" sz="1500" b="1">
              <a:latin typeface="Times New Roman" panose="02020603050405020304" pitchFamily="18" charset="0"/>
            </a:endParaRPr>
          </a:p>
          <a:p>
            <a:pPr algn="l"/>
            <a:r>
              <a:rPr lang="en-US" sz="1500">
                <a:latin typeface="Times New Roman" panose="02020603050405020304" pitchFamily="18" charset="0"/>
              </a:rPr>
              <a:t>3</a:t>
            </a:r>
            <a:r>
              <a:rPr sz="1500">
                <a:latin typeface="Times New Roman" panose="02020603050405020304" pitchFamily="18" charset="0"/>
              </a:rPr>
              <a:t>45 </a:t>
            </a:r>
            <a:r>
              <a:rPr lang="en-IN" sz="1500">
                <a:latin typeface="Times New Roman" panose="02020603050405020304" pitchFamily="18" charset="0"/>
              </a:rPr>
              <a:t>flats</a:t>
            </a:r>
            <a:r>
              <a:rPr sz="1500">
                <a:latin typeface="Times New Roman" panose="02020603050405020304" pitchFamily="18" charset="0"/>
              </a:rPr>
              <a:t> on </a:t>
            </a:r>
            <a:r>
              <a:rPr lang="en-IN" sz="1500">
                <a:latin typeface="Times New Roman" panose="02020603050405020304" pitchFamily="18" charset="0"/>
              </a:rPr>
              <a:t>6.10</a:t>
            </a:r>
            <a:r>
              <a:rPr sz="1500">
                <a:latin typeface="Times New Roman" panose="02020603050405020304" pitchFamily="18" charset="0"/>
              </a:rPr>
              <a:t> acres,</a:t>
            </a:r>
            <a:endParaRPr sz="1500">
              <a:latin typeface="Times New Roman" panose="02020603050405020304" pitchFamily="18" charset="0"/>
            </a:endParaRPr>
          </a:p>
          <a:p>
            <a:pPr algn="l"/>
            <a:r>
              <a:rPr lang="en-IN" sz="1500">
                <a:latin typeface="Times New Roman" panose="02020603050405020304" pitchFamily="18" charset="0"/>
              </a:rPr>
              <a:t>Kowkur</a:t>
            </a:r>
            <a:r>
              <a:rPr sz="1500">
                <a:latin typeface="Times New Roman" panose="02020603050405020304" pitchFamily="18" charset="0"/>
              </a:rPr>
              <a:t>, Hyderabad.</a:t>
            </a:r>
            <a:endParaRPr sz="1500">
              <a:latin typeface="Times New Roman" panose="02020603050405020304" pitchFamily="18" charset="0"/>
            </a:endParaRPr>
          </a:p>
        </p:txBody>
      </p:sp>
      <p:pic>
        <p:nvPicPr>
          <p:cNvPr id="34" name="Content Placeholder 33" descr="SOB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1328420"/>
            <a:ext cx="1796865" cy="1280160"/>
          </a:xfrm>
          <a:prstGeom prst="rect">
            <a:avLst/>
          </a:prstGeom>
          <a:ln w="41275" cap="rnd" cmpd="dbl">
            <a:solidFill>
              <a:srgbClr val="C00000"/>
            </a:solidFill>
          </a:ln>
        </p:spPr>
      </p:pic>
      <p:pic>
        <p:nvPicPr>
          <p:cNvPr id="35" name="Content Placeholder 34" descr="MNM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05155" y="2908300"/>
            <a:ext cx="1801368" cy="1194009"/>
          </a:xfrm>
          <a:prstGeom prst="rect">
            <a:avLst/>
          </a:prstGeom>
          <a:ln w="28575" cap="rnd" cmpd="dbl">
            <a:solidFill>
              <a:srgbClr val="C00000"/>
            </a:solidFill>
          </a:ln>
        </p:spPr>
      </p:pic>
      <p:pic>
        <p:nvPicPr>
          <p:cNvPr id="37" name="Picture 36" descr="GM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425950"/>
            <a:ext cx="1801368" cy="1092761"/>
          </a:xfrm>
          <a:prstGeom prst="rect">
            <a:avLst/>
          </a:prstGeom>
          <a:ln w="41275" cap="rnd" cmpd="dbl">
            <a:solidFill>
              <a:srgbClr val="C00000"/>
            </a:solidFill>
          </a:ln>
        </p:spPr>
      </p:pic>
      <p:pic>
        <p:nvPicPr>
          <p:cNvPr id="38" name="Picture 37" descr="VS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340" y="1328420"/>
            <a:ext cx="1725177" cy="1280160"/>
          </a:xfrm>
          <a:prstGeom prst="rect">
            <a:avLst/>
          </a:prstGeom>
          <a:ln w="41275" cap="rnd" cmpd="dbl">
            <a:solidFill>
              <a:srgbClr val="C00000"/>
            </a:solidFill>
          </a:ln>
        </p:spPr>
      </p:pic>
      <p:pic>
        <p:nvPicPr>
          <p:cNvPr id="39" name="Picture 38" descr="GW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2340" y="2919730"/>
            <a:ext cx="1728216" cy="1122569"/>
          </a:xfrm>
          <a:prstGeom prst="rect">
            <a:avLst/>
          </a:prstGeom>
          <a:ln w="41275" cap="rnd" cmpd="dbl">
            <a:solidFill>
              <a:srgbClr val="C00000"/>
            </a:solidFill>
          </a:ln>
        </p:spPr>
      </p:pic>
      <p:pic>
        <p:nvPicPr>
          <p:cNvPr id="40" name="Picture 39" descr="MFH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1705" y="4371340"/>
            <a:ext cx="1801368" cy="1201123"/>
          </a:xfrm>
          <a:prstGeom prst="rect">
            <a:avLst/>
          </a:prstGeom>
          <a:ln w="41275" cap="rnd" cmpd="dbl">
            <a:solidFill>
              <a:srgbClr val="C00000"/>
            </a:solidFill>
          </a:ln>
        </p:spPr>
      </p:pic>
    </p:spTree>
  </p:cSld>
  <p:clrMapOvr>
    <a:masterClrMapping/>
  </p:clrMapOvr>
  <p:transition advClick="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7171" descr="4b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3" name="Text Box 7172"/>
          <p:cNvSpPr txBox="1"/>
          <p:nvPr/>
        </p:nvSpPr>
        <p:spPr>
          <a:xfrm>
            <a:off x="2209800" y="609600"/>
            <a:ext cx="45720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2400" b="1">
                <a:solidFill>
                  <a:srgbClr val="C00000"/>
                </a:solidFill>
                <a:latin typeface="Times New Roman" panose="02020603050405020304" pitchFamily="18" charset="0"/>
              </a:rPr>
              <a:t>Completed Projects</a:t>
            </a:r>
            <a:endParaRPr sz="2400" b="1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9600" y="1417955"/>
            <a:ext cx="7773035" cy="315404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1"/>
          <p:cNvSpPr txBox="1"/>
          <p:nvPr/>
        </p:nvSpPr>
        <p:spPr>
          <a:xfrm>
            <a:off x="2435225" y="3251200"/>
            <a:ext cx="1913255" cy="783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sz="1500" b="1">
                <a:latin typeface="Times New Roman" panose="02020603050405020304" pitchFamily="18" charset="0"/>
              </a:rPr>
              <a:t>Greens Towers</a:t>
            </a:r>
            <a:endParaRPr sz="1500" b="1">
              <a:latin typeface="Times New Roman" panose="02020603050405020304" pitchFamily="18" charset="0"/>
            </a:endParaRPr>
          </a:p>
          <a:p>
            <a:pPr algn="l"/>
            <a:r>
              <a:rPr sz="1500">
                <a:latin typeface="Times New Roman" panose="02020603050405020304" pitchFamily="18" charset="0"/>
              </a:rPr>
              <a:t>80,000 sft office space, Begumpet, Hyderabad.</a:t>
            </a:r>
            <a:endParaRPr sz="1500">
              <a:latin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6553200" y="3175000"/>
            <a:ext cx="1838960" cy="783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1500" b="1">
                <a:latin typeface="Times New Roman" panose="02020603050405020304" pitchFamily="18" charset="0"/>
              </a:rPr>
              <a:t>Mayflower Park</a:t>
            </a:r>
            <a:endParaRPr lang="en-US" sz="1500" b="1">
              <a:latin typeface="Times New Roman" panose="02020603050405020304" pitchFamily="18" charset="0"/>
            </a:endParaRPr>
          </a:p>
          <a:p>
            <a:pPr algn="l"/>
            <a:r>
              <a:rPr lang="en-US" sz="1500">
                <a:latin typeface="Times New Roman" panose="02020603050405020304" pitchFamily="18" charset="0"/>
              </a:rPr>
              <a:t>545</a:t>
            </a:r>
            <a:r>
              <a:rPr sz="1500">
                <a:latin typeface="Times New Roman" panose="02020603050405020304" pitchFamily="18" charset="0"/>
              </a:rPr>
              <a:t> flats on </a:t>
            </a:r>
            <a:r>
              <a:rPr lang="en-IN" sz="1500">
                <a:latin typeface="Times New Roman" panose="02020603050405020304" pitchFamily="18" charset="0"/>
              </a:rPr>
              <a:t>5.5</a:t>
            </a:r>
            <a:r>
              <a:rPr sz="1500">
                <a:latin typeface="Times New Roman" panose="02020603050405020304" pitchFamily="18" charset="0"/>
              </a:rPr>
              <a:t> acres, Mallapur, Hyderabad.</a:t>
            </a:r>
            <a:endParaRPr sz="1500">
              <a:latin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440940" y="1737995"/>
            <a:ext cx="2321560" cy="783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1500" b="1">
                <a:latin typeface="Times New Roman" panose="02020603050405020304" pitchFamily="18" charset="0"/>
              </a:rPr>
              <a:t>Paramount Residency</a:t>
            </a:r>
            <a:endParaRPr lang="en-US" sz="1500" b="1">
              <a:latin typeface="Times New Roman" panose="02020603050405020304" pitchFamily="18" charset="0"/>
            </a:endParaRPr>
          </a:p>
          <a:p>
            <a:pPr algn="l"/>
            <a:r>
              <a:rPr lang="en-US" sz="1500">
                <a:latin typeface="Times New Roman" panose="02020603050405020304" pitchFamily="18" charset="0"/>
              </a:rPr>
              <a:t>260</a:t>
            </a:r>
            <a:r>
              <a:rPr sz="1500">
                <a:latin typeface="Times New Roman" panose="02020603050405020304" pitchFamily="18" charset="0"/>
              </a:rPr>
              <a:t> </a:t>
            </a:r>
            <a:r>
              <a:rPr lang="en-IN" sz="1500">
                <a:latin typeface="Times New Roman" panose="02020603050405020304" pitchFamily="18" charset="0"/>
              </a:rPr>
              <a:t>flats</a:t>
            </a:r>
            <a:r>
              <a:rPr sz="1500">
                <a:latin typeface="Times New Roman" panose="02020603050405020304" pitchFamily="18" charset="0"/>
              </a:rPr>
              <a:t> on </a:t>
            </a:r>
            <a:r>
              <a:rPr lang="en-IN" sz="1500">
                <a:latin typeface="Times New Roman" panose="02020603050405020304" pitchFamily="18" charset="0"/>
              </a:rPr>
              <a:t>3.10</a:t>
            </a:r>
            <a:r>
              <a:rPr sz="1500">
                <a:latin typeface="Times New Roman" panose="02020603050405020304" pitchFamily="18" charset="0"/>
              </a:rPr>
              <a:t> acres, </a:t>
            </a:r>
            <a:endParaRPr sz="1500">
              <a:latin typeface="Times New Roman" panose="02020603050405020304" pitchFamily="18" charset="0"/>
            </a:endParaRPr>
          </a:p>
          <a:p>
            <a:pPr algn="l"/>
            <a:r>
              <a:rPr lang="en-US" sz="1500">
                <a:latin typeface="Times New Roman" panose="02020603050405020304" pitchFamily="18" charset="0"/>
              </a:rPr>
              <a:t>Nagaram</a:t>
            </a:r>
            <a:r>
              <a:rPr sz="1500">
                <a:latin typeface="Times New Roman" panose="02020603050405020304" pitchFamily="18" charset="0"/>
              </a:rPr>
              <a:t>, Hyderabad.</a:t>
            </a:r>
            <a:endParaRPr sz="1500">
              <a:latin typeface="Times New Roman" panose="02020603050405020304" pitchFamily="18" charset="0"/>
            </a:endParaRPr>
          </a:p>
        </p:txBody>
      </p:sp>
      <p:sp>
        <p:nvSpPr>
          <p:cNvPr id="6152" name="Text Box 6151"/>
          <p:cNvSpPr txBox="1"/>
          <p:nvPr/>
        </p:nvSpPr>
        <p:spPr>
          <a:xfrm>
            <a:off x="6553200" y="1727200"/>
            <a:ext cx="2291080" cy="783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sz="1500" b="1">
                <a:latin typeface="Times New Roman" panose="02020603050405020304" pitchFamily="18" charset="0"/>
              </a:rPr>
              <a:t>Silver Oak Apartments</a:t>
            </a:r>
            <a:endParaRPr sz="1500" b="1">
              <a:latin typeface="Times New Roman" panose="02020603050405020304" pitchFamily="18" charset="0"/>
            </a:endParaRPr>
          </a:p>
          <a:p>
            <a:pPr algn="l"/>
            <a:r>
              <a:rPr sz="1500">
                <a:latin typeface="Times New Roman" panose="02020603050405020304" pitchFamily="18" charset="0"/>
              </a:rPr>
              <a:t>120 flats on 1 acre, Cherlapally, Hyderabad.</a:t>
            </a:r>
            <a:endParaRPr sz="1500">
              <a:latin typeface="Times New Roman" panose="02020603050405020304" pitchFamily="18" charset="0"/>
            </a:endParaRPr>
          </a:p>
        </p:txBody>
      </p:sp>
      <p:pic>
        <p:nvPicPr>
          <p:cNvPr id="5" name="Content Placeholder 4" descr="PMR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1555750"/>
            <a:ext cx="1669889" cy="1280160"/>
          </a:xfrm>
          <a:prstGeom prst="rect">
            <a:avLst/>
          </a:prstGeom>
          <a:ln w="41275" cap="rnd" cmpd="dbl">
            <a:solidFill>
              <a:srgbClr val="C00000"/>
            </a:solidFill>
          </a:ln>
        </p:spPr>
      </p:pic>
      <p:pic>
        <p:nvPicPr>
          <p:cNvPr id="11" name="Content Placeholder 10" descr="greens.elevation.plan.july.o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2770" y="3079115"/>
            <a:ext cx="1707060" cy="1280160"/>
          </a:xfrm>
          <a:prstGeom prst="rect">
            <a:avLst/>
          </a:prstGeom>
          <a:ln w="41275" cap="rnd" cmpd="dbl">
            <a:solidFill>
              <a:srgbClr val="C00000"/>
            </a:solidFill>
          </a:ln>
        </p:spPr>
      </p:pic>
      <p:pic>
        <p:nvPicPr>
          <p:cNvPr id="26" name="Picture 25" descr="Silver-Oak--Apartment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1375" y="1489710"/>
            <a:ext cx="1673352" cy="1289063"/>
          </a:xfrm>
          <a:prstGeom prst="rect">
            <a:avLst/>
          </a:prstGeom>
          <a:ln w="41275" cap="rnd" cmpd="dbl">
            <a:solidFill>
              <a:srgbClr val="C00000"/>
            </a:solidFill>
          </a:ln>
        </p:spPr>
      </p:pic>
      <p:pic>
        <p:nvPicPr>
          <p:cNvPr id="27" name="Picture 26" descr="Mayflower Park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1375" y="3079115"/>
            <a:ext cx="1661494" cy="1280160"/>
          </a:xfrm>
          <a:prstGeom prst="rect">
            <a:avLst/>
          </a:prstGeom>
          <a:ln w="41275" cap="rnd" cmpd="dbl">
            <a:solidFill>
              <a:srgbClr val="C00000"/>
            </a:solidFill>
          </a:ln>
        </p:spPr>
      </p:pic>
      <p:sp>
        <p:nvSpPr>
          <p:cNvPr id="6150" name="Text Box 6149"/>
          <p:cNvSpPr txBox="1"/>
          <p:nvPr/>
        </p:nvSpPr>
        <p:spPr>
          <a:xfrm>
            <a:off x="6633210" y="4737735"/>
            <a:ext cx="2045335" cy="783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IN" altLang="en-US" sz="1500" b="1">
                <a:latin typeface="Times New Roman" panose="02020603050405020304" pitchFamily="18" charset="0"/>
              </a:rPr>
              <a:t>Paramount Avenue</a:t>
            </a:r>
            <a:endParaRPr lang="en-US" sz="1500" b="1">
              <a:latin typeface="Times New Roman" panose="02020603050405020304" pitchFamily="18" charset="0"/>
            </a:endParaRPr>
          </a:p>
          <a:p>
            <a:pPr algn="l"/>
            <a:r>
              <a:rPr lang="en-IN" altLang="en-US" sz="1500">
                <a:latin typeface="Times New Roman" panose="02020603050405020304" pitchFamily="18" charset="0"/>
              </a:rPr>
              <a:t>208</a:t>
            </a:r>
            <a:r>
              <a:rPr lang="en-US" sz="1500">
                <a:latin typeface="Times New Roman" panose="02020603050405020304" pitchFamily="18" charset="0"/>
              </a:rPr>
              <a:t> </a:t>
            </a:r>
            <a:r>
              <a:rPr lang="en-IN" altLang="en-US" sz="1500">
                <a:latin typeface="Times New Roman" panose="02020603050405020304" pitchFamily="18" charset="0"/>
              </a:rPr>
              <a:t>flats</a:t>
            </a:r>
            <a:r>
              <a:rPr sz="1500">
                <a:latin typeface="Times New Roman" panose="02020603050405020304" pitchFamily="18" charset="0"/>
              </a:rPr>
              <a:t> on </a:t>
            </a:r>
            <a:r>
              <a:rPr lang="en-IN" sz="1500">
                <a:latin typeface="Times New Roman" panose="02020603050405020304" pitchFamily="18" charset="0"/>
              </a:rPr>
              <a:t>2 </a:t>
            </a:r>
            <a:r>
              <a:rPr sz="1500">
                <a:latin typeface="Times New Roman" panose="02020603050405020304" pitchFamily="18" charset="0"/>
              </a:rPr>
              <a:t>acres, </a:t>
            </a:r>
            <a:r>
              <a:rPr lang="en-US" sz="1500">
                <a:latin typeface="Times New Roman" panose="02020603050405020304" pitchFamily="18" charset="0"/>
              </a:rPr>
              <a:t>Nagaram</a:t>
            </a:r>
            <a:r>
              <a:rPr sz="1500">
                <a:latin typeface="Times New Roman" panose="02020603050405020304" pitchFamily="18" charset="0"/>
              </a:rPr>
              <a:t>, Hyderabad.</a:t>
            </a:r>
            <a:endParaRPr sz="1500">
              <a:latin typeface="Times New Roman" panose="02020603050405020304" pitchFamily="18" charset="0"/>
            </a:endParaRPr>
          </a:p>
        </p:txBody>
      </p:sp>
      <p:sp>
        <p:nvSpPr>
          <p:cNvPr id="31" name="Text Box 30"/>
          <p:cNvSpPr txBox="1"/>
          <p:nvPr/>
        </p:nvSpPr>
        <p:spPr>
          <a:xfrm>
            <a:off x="2484120" y="4737735"/>
            <a:ext cx="2293620" cy="783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IN" altLang="en-US" sz="1500" b="1">
                <a:latin typeface="Times New Roman" panose="02020603050405020304" pitchFamily="18" charset="0"/>
              </a:rPr>
              <a:t>Mayflower Grande</a:t>
            </a:r>
            <a:endParaRPr lang="en-US" sz="1500" b="1">
              <a:latin typeface="Times New Roman" panose="02020603050405020304" pitchFamily="18" charset="0"/>
            </a:endParaRPr>
          </a:p>
          <a:p>
            <a:pPr algn="l"/>
            <a:r>
              <a:rPr lang="en-IN" sz="1500">
                <a:latin typeface="Times New Roman" panose="02020603050405020304" pitchFamily="18" charset="0"/>
              </a:rPr>
              <a:t>370</a:t>
            </a:r>
            <a:r>
              <a:rPr sz="1500">
                <a:latin typeface="Times New Roman" panose="02020603050405020304" pitchFamily="18" charset="0"/>
              </a:rPr>
              <a:t> </a:t>
            </a:r>
            <a:r>
              <a:rPr lang="en-IN" sz="1500">
                <a:latin typeface="Times New Roman" panose="02020603050405020304" pitchFamily="18" charset="0"/>
              </a:rPr>
              <a:t>flats</a:t>
            </a:r>
            <a:r>
              <a:rPr sz="1500">
                <a:latin typeface="Times New Roman" panose="02020603050405020304" pitchFamily="18" charset="0"/>
              </a:rPr>
              <a:t> on </a:t>
            </a:r>
            <a:r>
              <a:rPr lang="en-IN" sz="1500">
                <a:latin typeface="Times New Roman" panose="02020603050405020304" pitchFamily="18" charset="0"/>
              </a:rPr>
              <a:t>3</a:t>
            </a:r>
            <a:r>
              <a:rPr sz="1500">
                <a:latin typeface="Times New Roman" panose="02020603050405020304" pitchFamily="18" charset="0"/>
              </a:rPr>
              <a:t> acres, </a:t>
            </a:r>
            <a:endParaRPr sz="1500">
              <a:latin typeface="Times New Roman" panose="02020603050405020304" pitchFamily="18" charset="0"/>
            </a:endParaRPr>
          </a:p>
          <a:p>
            <a:pPr algn="l"/>
            <a:r>
              <a:rPr lang="en-IN" sz="1500">
                <a:latin typeface="Times New Roman" panose="02020603050405020304" pitchFamily="18" charset="0"/>
              </a:rPr>
              <a:t>Mallapur</a:t>
            </a:r>
            <a:r>
              <a:rPr sz="1500">
                <a:latin typeface="Times New Roman" panose="02020603050405020304" pitchFamily="18" charset="0"/>
              </a:rPr>
              <a:t>, Hyderabad.</a:t>
            </a:r>
            <a:endParaRPr sz="1500">
              <a:latin typeface="Times New Roman" panose="02020603050405020304" pitchFamily="18" charset="0"/>
            </a:endParaRPr>
          </a:p>
        </p:txBody>
      </p:sp>
      <p:pic>
        <p:nvPicPr>
          <p:cNvPr id="14" name="Content Placeholder 13" descr="BNC elev"/>
          <p:cNvPicPr>
            <a:picLocks noGrp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770" y="4590415"/>
            <a:ext cx="1706880" cy="1339215"/>
          </a:xfrm>
          <a:prstGeom prst="rect">
            <a:avLst/>
          </a:prstGeom>
          <a:noFill/>
          <a:ln w="41275" cap="rnd" cmpd="dbl">
            <a:solidFill>
              <a:srgbClr val="C00000"/>
            </a:solidFill>
            <a:round/>
          </a:ln>
        </p:spPr>
      </p:pic>
      <p:pic>
        <p:nvPicPr>
          <p:cNvPr id="4" name="Picture 3" descr="PMR II elev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0740" y="4605020"/>
            <a:ext cx="1673225" cy="1280795"/>
          </a:xfrm>
          <a:prstGeom prst="rect">
            <a:avLst/>
          </a:prstGeom>
          <a:ln w="41275" cap="rnd" cmpd="dbl">
            <a:solidFill>
              <a:srgbClr val="C00000"/>
            </a:solidFill>
            <a:prstDash val="solid"/>
          </a:ln>
        </p:spPr>
      </p:pic>
    </p:spTree>
  </p:cSld>
  <p:clrMapOvr>
    <a:masterClrMapping/>
  </p:clrMapOvr>
  <p:transition advClick="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7171" descr="4b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3" name="Text Box 7172"/>
          <p:cNvSpPr txBox="1"/>
          <p:nvPr/>
        </p:nvSpPr>
        <p:spPr>
          <a:xfrm>
            <a:off x="2209800" y="609600"/>
            <a:ext cx="45720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2400" b="1">
                <a:solidFill>
                  <a:srgbClr val="C00000"/>
                </a:solidFill>
                <a:latin typeface="Times New Roman" panose="02020603050405020304" pitchFamily="18" charset="0"/>
              </a:rPr>
              <a:t>Completed Projects</a:t>
            </a:r>
            <a:endParaRPr sz="2400" b="1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9600" y="1417955"/>
            <a:ext cx="7773035" cy="315404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17"/>
          <p:cNvSpPr txBox="1"/>
          <p:nvPr/>
        </p:nvSpPr>
        <p:spPr>
          <a:xfrm>
            <a:off x="2440940" y="1737995"/>
            <a:ext cx="232156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/>
            <a:r>
              <a:rPr lang="en-IN" altLang="en-US" sz="1500" b="1">
                <a:latin typeface="Times New Roman" panose="02020603050405020304" pitchFamily="18" charset="0"/>
              </a:rPr>
              <a:t>Serene Farms</a:t>
            </a:r>
            <a:endParaRPr lang="en-US" sz="1500" b="1">
              <a:latin typeface="Times New Roman" panose="02020603050405020304" pitchFamily="18" charset="0"/>
            </a:endParaRPr>
          </a:p>
          <a:p>
            <a:pPr algn="l"/>
            <a:r>
              <a:rPr lang="en-IN" sz="1500">
                <a:latin typeface="Times New Roman" panose="02020603050405020304" pitchFamily="18" charset="0"/>
              </a:rPr>
              <a:t>50</a:t>
            </a:r>
            <a:r>
              <a:rPr sz="1500">
                <a:latin typeface="Times New Roman" panose="02020603050405020304" pitchFamily="18" charset="0"/>
              </a:rPr>
              <a:t> </a:t>
            </a:r>
            <a:r>
              <a:rPr lang="en-IN" sz="1500">
                <a:latin typeface="Times New Roman" panose="02020603050405020304" pitchFamily="18" charset="0"/>
              </a:rPr>
              <a:t>farm</a:t>
            </a:r>
            <a:r>
              <a:rPr lang="en-IN" sz="1500">
                <a:latin typeface="Times New Roman" panose="02020603050405020304" pitchFamily="18" charset="0"/>
              </a:rPr>
              <a:t> houses</a:t>
            </a:r>
            <a:r>
              <a:rPr sz="1500">
                <a:latin typeface="Times New Roman" panose="02020603050405020304" pitchFamily="18" charset="0"/>
              </a:rPr>
              <a:t> on </a:t>
            </a:r>
            <a:r>
              <a:rPr lang="en-IN" sz="1500">
                <a:latin typeface="Times New Roman" panose="02020603050405020304" pitchFamily="18" charset="0"/>
              </a:rPr>
              <a:t>32</a:t>
            </a:r>
            <a:r>
              <a:rPr sz="1500">
                <a:latin typeface="Times New Roman" panose="02020603050405020304" pitchFamily="18" charset="0"/>
              </a:rPr>
              <a:t> acres, </a:t>
            </a:r>
            <a:endParaRPr sz="1500">
              <a:latin typeface="Times New Roman" panose="02020603050405020304" pitchFamily="18" charset="0"/>
            </a:endParaRPr>
          </a:p>
          <a:p>
            <a:pPr algn="l"/>
            <a:r>
              <a:rPr lang="en-IN" sz="1500">
                <a:latin typeface="Times New Roman" panose="02020603050405020304" pitchFamily="18" charset="0"/>
              </a:rPr>
              <a:t>Chevella, Hyderabad.</a:t>
            </a:r>
            <a:endParaRPr lang="en-IN" sz="1500">
              <a:latin typeface="Times New Roman" panose="02020603050405020304" pitchFamily="18" charset="0"/>
            </a:endParaRPr>
          </a:p>
          <a:p>
            <a:pPr algn="l"/>
            <a:endParaRPr lang="en-IN" sz="1500">
              <a:latin typeface="Times New Roman" panose="02020603050405020304" pitchFamily="18" charset="0"/>
            </a:endParaRPr>
          </a:p>
        </p:txBody>
      </p:sp>
      <p:pic>
        <p:nvPicPr>
          <p:cNvPr id="15" name="Content Placeholder 14" descr="Serene elev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1510" y="1555433"/>
            <a:ext cx="1670685" cy="1316355"/>
          </a:xfrm>
          <a:prstGeom prst="rect">
            <a:avLst/>
          </a:prstGeom>
          <a:ln w="41275" cap="rnd" cmpd="dbl">
            <a:solidFill>
              <a:srgbClr val="C00000"/>
            </a:solidFill>
          </a:ln>
        </p:spPr>
      </p:pic>
      <p:sp>
        <p:nvSpPr>
          <p:cNvPr id="20" name="Text Box 19"/>
          <p:cNvSpPr txBox="1"/>
          <p:nvPr/>
        </p:nvSpPr>
        <p:spPr>
          <a:xfrm>
            <a:off x="6776085" y="1821815"/>
            <a:ext cx="1905635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IN" sz="1500" b="1" dirty="0">
                <a:latin typeface="Times New Roman" panose="02020603050405020304" pitchFamily="18" charset="0"/>
              </a:rPr>
              <a:t>Villa Orchids</a:t>
            </a:r>
            <a:endParaRPr lang="en-IN" sz="1500" b="1" dirty="0">
              <a:latin typeface="Times New Roman" panose="02020603050405020304" pitchFamily="18" charset="0"/>
            </a:endParaRPr>
          </a:p>
          <a:p>
            <a:pPr algn="l"/>
            <a:r>
              <a:rPr lang="en-IN" sz="1500" dirty="0">
                <a:latin typeface="Times New Roman" panose="02020603050405020304" pitchFamily="18" charset="0"/>
                <a:sym typeface="+mn-ea"/>
              </a:rPr>
              <a:t>340</a:t>
            </a:r>
            <a:r>
              <a:rPr sz="1500"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IN" sz="1500" dirty="0">
                <a:latin typeface="Times New Roman" panose="02020603050405020304" pitchFamily="18" charset="0"/>
                <a:sym typeface="+mn-ea"/>
              </a:rPr>
              <a:t>villas</a:t>
            </a:r>
            <a:r>
              <a:rPr sz="1500" dirty="0">
                <a:latin typeface="Times New Roman" panose="02020603050405020304" pitchFamily="18" charset="0"/>
                <a:sym typeface="+mn-ea"/>
              </a:rPr>
              <a:t> on </a:t>
            </a:r>
            <a:r>
              <a:rPr lang="en-IN" sz="1500" dirty="0">
                <a:latin typeface="Times New Roman" panose="02020603050405020304" pitchFamily="18" charset="0"/>
                <a:sym typeface="+mn-ea"/>
              </a:rPr>
              <a:t>21 </a:t>
            </a:r>
            <a:r>
              <a:rPr sz="1500" dirty="0">
                <a:latin typeface="Times New Roman" panose="02020603050405020304" pitchFamily="18" charset="0"/>
                <a:sym typeface="+mn-ea"/>
              </a:rPr>
              <a:t>acres,</a:t>
            </a:r>
            <a:endParaRPr sz="1500" dirty="0">
              <a:latin typeface="Times New Roman" panose="02020603050405020304" pitchFamily="18" charset="0"/>
              <a:sym typeface="+mn-ea"/>
            </a:endParaRPr>
          </a:p>
          <a:p>
            <a:pPr algn="l"/>
            <a:r>
              <a:rPr lang="en-IN" sz="1500" dirty="0" err="1">
                <a:latin typeface="Times New Roman" panose="02020603050405020304" pitchFamily="18" charset="0"/>
                <a:sym typeface="+mn-ea"/>
              </a:rPr>
              <a:t>Nagaram</a:t>
            </a:r>
            <a:r>
              <a:rPr sz="1500" dirty="0">
                <a:latin typeface="Times New Roman" panose="02020603050405020304" pitchFamily="18" charset="0"/>
                <a:sym typeface="+mn-ea"/>
              </a:rPr>
              <a:t>, Hyderabad.</a:t>
            </a:r>
            <a:endParaRPr sz="1500" dirty="0">
              <a:latin typeface="Times New Roman" panose="02020603050405020304" pitchFamily="18" charset="0"/>
              <a:sym typeface="+mn-ea"/>
            </a:endParaRPr>
          </a:p>
          <a:p>
            <a:pPr algn="l"/>
            <a:endParaRPr lang="en-IN" altLang="en-US" dirty="0">
              <a:latin typeface="Times New Roman" panose="02020603050405020304" pitchFamily="18" charset="0"/>
            </a:endParaRPr>
          </a:p>
          <a:p>
            <a:pPr algn="l"/>
            <a:endParaRPr lang="en-US" dirty="0"/>
          </a:p>
        </p:txBody>
      </p:sp>
      <p:pic>
        <p:nvPicPr>
          <p:cNvPr id="21" name="Content Placeholder 12" descr="VOC elev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795" y="1555750"/>
            <a:ext cx="1761490" cy="1315720"/>
          </a:xfrm>
          <a:prstGeom prst="rect">
            <a:avLst/>
          </a:prstGeom>
          <a:noFill/>
          <a:ln w="41275" cap="rnd" cmpd="dbl">
            <a:solidFill>
              <a:srgbClr val="C00000"/>
            </a:solidFill>
          </a:ln>
        </p:spPr>
      </p:pic>
      <p:sp>
        <p:nvSpPr>
          <p:cNvPr id="23" name="Text Box 22"/>
          <p:cNvSpPr txBox="1"/>
          <p:nvPr/>
        </p:nvSpPr>
        <p:spPr>
          <a:xfrm>
            <a:off x="2440940" y="3426460"/>
            <a:ext cx="322643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IN" sz="1500" b="1" dirty="0">
                <a:latin typeface="Times New Roman" panose="02020603050405020304" pitchFamily="18" charset="0"/>
                <a:sym typeface="+mn-ea"/>
              </a:rPr>
              <a:t>Silver Oak Villas - Phase</a:t>
            </a:r>
            <a:r>
              <a:rPr lang="en-US" altLang="en-IN" sz="1500" b="1" dirty="0">
                <a:latin typeface="Times New Roman" panose="02020603050405020304" pitchFamily="18" charset="0"/>
                <a:sym typeface="+mn-ea"/>
              </a:rPr>
              <a:t> I </a:t>
            </a:r>
            <a:r>
              <a:rPr lang="en-IN" altLang="en-US" sz="1500" b="1" dirty="0">
                <a:latin typeface="Times New Roman" panose="02020603050405020304" pitchFamily="18" charset="0"/>
                <a:sym typeface="+mn-ea"/>
              </a:rPr>
              <a:t>&amp; II</a:t>
            </a:r>
            <a:endParaRPr lang="en-IN" sz="1500" b="1" dirty="0">
              <a:latin typeface="Times New Roman" panose="02020603050405020304" pitchFamily="18" charset="0"/>
            </a:endParaRPr>
          </a:p>
          <a:p>
            <a:pPr algn="l"/>
            <a:r>
              <a:rPr lang="en-IN" sz="1500" dirty="0">
                <a:latin typeface="Times New Roman" panose="02020603050405020304" pitchFamily="18" charset="0"/>
                <a:sym typeface="+mn-ea"/>
              </a:rPr>
              <a:t>95</a:t>
            </a:r>
            <a:r>
              <a:rPr sz="1500"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IN" sz="1500" dirty="0">
                <a:latin typeface="Times New Roman" panose="02020603050405020304" pitchFamily="18" charset="0"/>
                <a:sym typeface="+mn-ea"/>
              </a:rPr>
              <a:t>villas</a:t>
            </a:r>
            <a:r>
              <a:rPr sz="1500" dirty="0">
                <a:latin typeface="Times New Roman" panose="02020603050405020304" pitchFamily="18" charset="0"/>
                <a:sym typeface="+mn-ea"/>
              </a:rPr>
              <a:t> on </a:t>
            </a:r>
            <a:r>
              <a:rPr lang="en-IN" sz="1500" dirty="0">
                <a:latin typeface="Times New Roman" panose="02020603050405020304" pitchFamily="18" charset="0"/>
                <a:sym typeface="+mn-ea"/>
              </a:rPr>
              <a:t>6.5</a:t>
            </a:r>
            <a:r>
              <a:rPr lang="en-IN" sz="1500" dirty="0">
                <a:latin typeface="Times New Roman" panose="02020603050405020304" pitchFamily="18" charset="0"/>
                <a:sym typeface="+mn-ea"/>
              </a:rPr>
              <a:t> </a:t>
            </a:r>
            <a:r>
              <a:rPr sz="1500" dirty="0">
                <a:latin typeface="Times New Roman" panose="02020603050405020304" pitchFamily="18" charset="0"/>
                <a:sym typeface="+mn-ea"/>
              </a:rPr>
              <a:t>acres, </a:t>
            </a:r>
            <a:endParaRPr sz="1500" dirty="0">
              <a:latin typeface="Times New Roman" panose="02020603050405020304" pitchFamily="18" charset="0"/>
              <a:sym typeface="+mn-ea"/>
            </a:endParaRPr>
          </a:p>
          <a:p>
            <a:pPr algn="l"/>
            <a:r>
              <a:rPr lang="en-IN" sz="1500" dirty="0" err="1">
                <a:latin typeface="Times New Roman" panose="02020603050405020304" pitchFamily="18" charset="0"/>
                <a:sym typeface="+mn-ea"/>
              </a:rPr>
              <a:t>Cherlapally</a:t>
            </a:r>
            <a:r>
              <a:rPr sz="1500" dirty="0">
                <a:latin typeface="Times New Roman" panose="02020603050405020304" pitchFamily="18" charset="0"/>
                <a:sym typeface="+mn-ea"/>
              </a:rPr>
              <a:t>, Hyderabad.</a:t>
            </a:r>
            <a:endParaRPr sz="1500" dirty="0">
              <a:latin typeface="Times New Roman" panose="02020603050405020304" pitchFamily="18" charset="0"/>
              <a:sym typeface="+mn-ea"/>
            </a:endParaRPr>
          </a:p>
          <a:p>
            <a:pPr algn="l"/>
            <a:endParaRPr lang="en-US" altLang="en-IN" sz="1500" dirty="0">
              <a:latin typeface="Times New Roman" panose="02020603050405020304" pitchFamily="18" charset="0"/>
            </a:endParaRPr>
          </a:p>
        </p:txBody>
      </p:sp>
      <p:pic>
        <p:nvPicPr>
          <p:cNvPr id="25" name="Content Placeholder 14" descr="SOV elev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308350"/>
            <a:ext cx="1754505" cy="1316990"/>
          </a:xfrm>
          <a:prstGeom prst="rect">
            <a:avLst/>
          </a:prstGeom>
          <a:noFill/>
          <a:ln w="41275" cap="rnd" cmpd="dbl">
            <a:solidFill>
              <a:srgbClr val="C00000"/>
            </a:solidFill>
          </a:ln>
        </p:spPr>
      </p:pic>
    </p:spTree>
  </p:cSld>
  <p:clrMapOvr>
    <a:masterClrMapping/>
  </p:clrMapOvr>
  <p:transition advClick="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  <p:pic>
        <p:nvPicPr>
          <p:cNvPr id="24580" name="Picture 24579" descr="0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1" name="Text Box 24580"/>
          <p:cNvSpPr txBox="1"/>
          <p:nvPr/>
        </p:nvSpPr>
        <p:spPr>
          <a:xfrm>
            <a:off x="2209800" y="609600"/>
            <a:ext cx="47244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2400" b="1">
                <a:solidFill>
                  <a:srgbClr val="C00000"/>
                </a:solidFill>
                <a:latin typeface="Times New Roman" panose="02020603050405020304" pitchFamily="18" charset="0"/>
              </a:rPr>
              <a:t>Proposed</a:t>
            </a:r>
            <a:r>
              <a:rPr sz="240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sz="2400" b="1">
                <a:solidFill>
                  <a:srgbClr val="C00000"/>
                </a:solidFill>
                <a:latin typeface="Times New Roman" panose="02020603050405020304" pitchFamily="18" charset="0"/>
              </a:rPr>
              <a:t>Projects</a:t>
            </a:r>
            <a:endParaRPr sz="2400" b="1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2" name="Rectangle 24581"/>
          <p:cNvSpPr/>
          <p:nvPr/>
        </p:nvSpPr>
        <p:spPr>
          <a:xfrm>
            <a:off x="990600" y="1219200"/>
            <a:ext cx="7620000" cy="47694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endParaRPr lang="en-US" b="1" dirty="0">
              <a:latin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IN" altLang="en-US" b="1" dirty="0">
                <a:latin typeface="Times New Roman" panose="02020603050405020304" pitchFamily="18" charset="0"/>
                <a:sym typeface="+mn-ea"/>
              </a:rPr>
              <a:t>May Flower Homes</a:t>
            </a:r>
            <a:endParaRPr lang="en-US" b="1" dirty="0">
              <a:latin typeface="Times New Roman" panose="02020603050405020304" pitchFamily="18" charset="0"/>
            </a:endParaRPr>
          </a:p>
          <a:p>
            <a:pPr lvl="1" indent="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IN" altLang="en-US" dirty="0">
                <a:latin typeface="Times New Roman" panose="02020603050405020304" pitchFamily="18" charset="0"/>
                <a:sym typeface="+mn-ea"/>
              </a:rPr>
              <a:t>145</a:t>
            </a:r>
            <a:r>
              <a:rPr lang="en-US"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IN" altLang="en-US" dirty="0">
                <a:latin typeface="Times New Roman" panose="02020603050405020304" pitchFamily="18" charset="0"/>
                <a:sym typeface="+mn-ea"/>
              </a:rPr>
              <a:t>villas</a:t>
            </a:r>
            <a:r>
              <a:rPr lang="en-US" dirty="0">
                <a:latin typeface="Times New Roman" panose="02020603050405020304" pitchFamily="18" charset="0"/>
                <a:sym typeface="+mn-ea"/>
              </a:rPr>
              <a:t> on </a:t>
            </a:r>
            <a:r>
              <a:rPr lang="en-IN" altLang="en-US" dirty="0">
                <a:latin typeface="Times New Roman" panose="02020603050405020304" pitchFamily="18" charset="0"/>
                <a:sym typeface="+mn-ea"/>
              </a:rPr>
              <a:t>10</a:t>
            </a:r>
            <a:r>
              <a:rPr lang="en-US" dirty="0">
                <a:latin typeface="Times New Roman" panose="02020603050405020304" pitchFamily="18" charset="0"/>
                <a:sym typeface="+mn-ea"/>
              </a:rPr>
              <a:t> acres, </a:t>
            </a:r>
            <a:r>
              <a:rPr lang="en-IN" altLang="en-US" dirty="0" err="1">
                <a:latin typeface="Times New Roman" panose="02020603050405020304" pitchFamily="18" charset="0"/>
                <a:sym typeface="+mn-ea"/>
              </a:rPr>
              <a:t>Dundigal</a:t>
            </a:r>
            <a:r>
              <a:rPr lang="en-IN" altLang="en-US" dirty="0">
                <a:latin typeface="Times New Roman" panose="02020603050405020304" pitchFamily="18" charset="0"/>
                <a:sym typeface="+mn-ea"/>
              </a:rPr>
              <a:t>, </a:t>
            </a:r>
            <a:r>
              <a:rPr lang="en-US" dirty="0">
                <a:latin typeface="Times New Roman" panose="02020603050405020304" pitchFamily="18" charset="0"/>
                <a:sym typeface="+mn-ea"/>
              </a:rPr>
              <a:t>Hyderabad.</a:t>
            </a:r>
            <a:endParaRPr lang="en-US" dirty="0">
              <a:latin typeface="Times New Roman" panose="02020603050405020304" pitchFamily="18" charset="0"/>
            </a:endParaRPr>
          </a:p>
          <a:p>
            <a:pPr lvl="1" indent="0"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n-US" dirty="0">
              <a:latin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IN" altLang="en-US" b="1" dirty="0" err="1">
                <a:latin typeface="Times New Roman" panose="02020603050405020304" pitchFamily="18" charset="0"/>
                <a:sym typeface="+mn-ea"/>
              </a:rPr>
              <a:t>Bloomdale</a:t>
            </a:r>
            <a:r>
              <a:rPr lang="en-IN" altLang="en-US" b="1" dirty="0">
                <a:latin typeface="Times New Roman" panose="02020603050405020304" pitchFamily="18" charset="0"/>
                <a:sym typeface="+mn-ea"/>
              </a:rPr>
              <a:t> Villas at Genome </a:t>
            </a:r>
            <a:r>
              <a:rPr lang="en-IN" altLang="en-US" b="1" dirty="0" err="1">
                <a:latin typeface="Times New Roman" panose="02020603050405020304" pitchFamily="18" charset="0"/>
                <a:sym typeface="+mn-ea"/>
              </a:rPr>
              <a:t>Vallaey</a:t>
            </a:r>
            <a:endParaRPr lang="en-IN" altLang="en-US" b="1" dirty="0">
              <a:latin typeface="Times New Roman" panose="02020603050405020304" pitchFamily="18" charset="0"/>
            </a:endParaRPr>
          </a:p>
          <a:p>
            <a:pPr lvl="1" indent="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sym typeface="+mn-ea"/>
              </a:rPr>
              <a:t>  </a:t>
            </a:r>
            <a:r>
              <a:rPr lang="en-IN" altLang="en-US" dirty="0">
                <a:latin typeface="Times New Roman" panose="02020603050405020304" pitchFamily="18" charset="0"/>
                <a:sym typeface="+mn-ea"/>
              </a:rPr>
              <a:t>120</a:t>
            </a:r>
            <a:r>
              <a:rPr lang="en-US"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IN" altLang="en-US" dirty="0">
                <a:latin typeface="Times New Roman" panose="02020603050405020304" pitchFamily="18" charset="0"/>
                <a:sym typeface="+mn-ea"/>
              </a:rPr>
              <a:t>villas</a:t>
            </a:r>
            <a:r>
              <a:rPr lang="en-US" dirty="0">
                <a:latin typeface="Times New Roman" panose="02020603050405020304" pitchFamily="18" charset="0"/>
                <a:sym typeface="+mn-ea"/>
              </a:rPr>
              <a:t> on </a:t>
            </a:r>
            <a:r>
              <a:rPr lang="en-IN" altLang="en-US" dirty="0">
                <a:latin typeface="Times New Roman" panose="02020603050405020304" pitchFamily="18" charset="0"/>
                <a:sym typeface="+mn-ea"/>
              </a:rPr>
              <a:t>6.75</a:t>
            </a:r>
            <a:r>
              <a:rPr lang="en-US" dirty="0">
                <a:latin typeface="Times New Roman" panose="02020603050405020304" pitchFamily="18" charset="0"/>
                <a:sym typeface="+mn-ea"/>
              </a:rPr>
              <a:t> acre</a:t>
            </a:r>
            <a:r>
              <a:rPr lang="en-IN" altLang="en-US" dirty="0">
                <a:latin typeface="Times New Roman" panose="02020603050405020304" pitchFamily="18" charset="0"/>
                <a:sym typeface="+mn-ea"/>
              </a:rPr>
              <a:t>s</a:t>
            </a:r>
            <a:r>
              <a:rPr lang="en-US" dirty="0">
                <a:latin typeface="Times New Roman" panose="02020603050405020304" pitchFamily="18" charset="0"/>
                <a:sym typeface="+mn-ea"/>
              </a:rPr>
              <a:t>, </a:t>
            </a:r>
            <a:r>
              <a:rPr lang="en-IN" altLang="en-US" dirty="0">
                <a:latin typeface="Times New Roman" panose="02020603050405020304" pitchFamily="18" charset="0"/>
                <a:sym typeface="+mn-ea"/>
              </a:rPr>
              <a:t>Genome Valley, </a:t>
            </a:r>
            <a:r>
              <a:rPr lang="en-US" dirty="0">
                <a:latin typeface="Times New Roman" panose="02020603050405020304" pitchFamily="18" charset="0"/>
                <a:sym typeface="+mn-ea"/>
              </a:rPr>
              <a:t>Hyderabad. </a:t>
            </a:r>
            <a:endParaRPr lang="en-US" b="1" dirty="0">
              <a:latin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endParaRPr lang="en-US" altLang="en-US" b="1" dirty="0">
              <a:latin typeface="Times New Roman" panose="02020603050405020304" pitchFamily="18" charset="0"/>
              <a:sym typeface="+mn-ea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b="1" dirty="0" err="1">
                <a:latin typeface="Times New Roman" panose="02020603050405020304" pitchFamily="18" charset="0"/>
                <a:sym typeface="+mn-ea"/>
              </a:rPr>
              <a:t>Nilgiri</a:t>
            </a:r>
            <a:r>
              <a:rPr lang="en-US" b="1"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IN" altLang="en-US" b="1" dirty="0">
                <a:latin typeface="Times New Roman" panose="02020603050405020304" pitchFamily="18" charset="0"/>
                <a:sym typeface="+mn-ea"/>
              </a:rPr>
              <a:t>Heights</a:t>
            </a:r>
            <a:endParaRPr lang="en-IN" altLang="en-US" b="1" dirty="0">
              <a:latin typeface="Times New Roman" panose="02020603050405020304" pitchFamily="18" charset="0"/>
            </a:endParaRPr>
          </a:p>
          <a:p>
            <a:pPr lvl="1" indent="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IN" altLang="en-US" dirty="0">
                <a:latin typeface="Times New Roman" panose="02020603050405020304" pitchFamily="18" charset="0"/>
                <a:sym typeface="+mn-ea"/>
              </a:rPr>
              <a:t>270</a:t>
            </a:r>
            <a:r>
              <a:rPr lang="en-US"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IN" altLang="en-US" dirty="0">
                <a:latin typeface="Times New Roman" panose="02020603050405020304" pitchFamily="18" charset="0"/>
                <a:sym typeface="+mn-ea"/>
              </a:rPr>
              <a:t>flats</a:t>
            </a:r>
            <a:r>
              <a:rPr lang="en-US" dirty="0">
                <a:latin typeface="Times New Roman" panose="02020603050405020304" pitchFamily="18" charset="0"/>
                <a:sym typeface="+mn-ea"/>
              </a:rPr>
              <a:t> on </a:t>
            </a:r>
            <a:r>
              <a:rPr lang="en-IN" altLang="en-US" dirty="0">
                <a:latin typeface="Times New Roman" panose="02020603050405020304" pitchFamily="18" charset="0"/>
                <a:sym typeface="+mn-ea"/>
              </a:rPr>
              <a:t>2.5</a:t>
            </a:r>
            <a:r>
              <a:rPr lang="en-US" dirty="0">
                <a:latin typeface="Times New Roman" panose="02020603050405020304" pitchFamily="18" charset="0"/>
                <a:sym typeface="+mn-ea"/>
              </a:rPr>
              <a:t> acres, </a:t>
            </a:r>
            <a:r>
              <a:rPr lang="en-IN" altLang="en-US" dirty="0" err="1">
                <a:latin typeface="Times New Roman" panose="02020603050405020304" pitchFamily="18" charset="0"/>
                <a:sym typeface="+mn-ea"/>
              </a:rPr>
              <a:t>Pocharam</a:t>
            </a:r>
            <a:r>
              <a:rPr lang="en-US" dirty="0">
                <a:latin typeface="Times New Roman" panose="02020603050405020304" pitchFamily="18" charset="0"/>
                <a:sym typeface="+mn-ea"/>
              </a:rPr>
              <a:t>, Hyderabad.</a:t>
            </a:r>
            <a:endParaRPr lang="en-US" dirty="0">
              <a:latin typeface="Times New Roman" panose="02020603050405020304" pitchFamily="18" charset="0"/>
            </a:endParaRPr>
          </a:p>
          <a:p>
            <a:pPr lvl="1" indent="0"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n-US" dirty="0">
              <a:latin typeface="Times New Roman" panose="02020603050405020304" pitchFamily="18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IN" altLang="en-US" b="1" dirty="0">
                <a:latin typeface="Times New Roman" panose="02020603050405020304" pitchFamily="18" charset="0"/>
                <a:sym typeface="+mn-ea"/>
              </a:rPr>
              <a:t>Marrigold Residency</a:t>
            </a:r>
            <a:endParaRPr lang="en-IN" altLang="en-US" b="1" dirty="0">
              <a:latin typeface="Times New Roman" panose="02020603050405020304" pitchFamily="18" charset="0"/>
            </a:endParaRPr>
          </a:p>
          <a:p>
            <a:pPr lvl="1" indent="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IN" altLang="en-US" dirty="0">
                <a:latin typeface="Times New Roman" panose="02020603050405020304" pitchFamily="18" charset="0"/>
                <a:sym typeface="+mn-ea"/>
              </a:rPr>
              <a:t>180</a:t>
            </a:r>
            <a:r>
              <a:rPr lang="en-US"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IN" altLang="en-US" dirty="0">
                <a:latin typeface="Times New Roman" panose="02020603050405020304" pitchFamily="18" charset="0"/>
                <a:sym typeface="+mn-ea"/>
              </a:rPr>
              <a:t>flats</a:t>
            </a:r>
            <a:r>
              <a:rPr lang="en-US" dirty="0">
                <a:latin typeface="Times New Roman" panose="02020603050405020304" pitchFamily="18" charset="0"/>
                <a:sym typeface="+mn-ea"/>
              </a:rPr>
              <a:t> on </a:t>
            </a:r>
            <a:r>
              <a:rPr lang="en-IN" altLang="en-US" dirty="0">
                <a:latin typeface="Times New Roman" panose="02020603050405020304" pitchFamily="18" charset="0"/>
                <a:sym typeface="+mn-ea"/>
              </a:rPr>
              <a:t>2</a:t>
            </a:r>
            <a:r>
              <a:rPr lang="en-US" dirty="0">
                <a:latin typeface="Times New Roman" panose="02020603050405020304" pitchFamily="18" charset="0"/>
                <a:sym typeface="+mn-ea"/>
              </a:rPr>
              <a:t> acres, </a:t>
            </a:r>
            <a:r>
              <a:rPr lang="en-IN" altLang="en-US" dirty="0">
                <a:latin typeface="Times New Roman" panose="02020603050405020304" pitchFamily="18" charset="0"/>
                <a:sym typeface="+mn-ea"/>
              </a:rPr>
              <a:t>Kompally, </a:t>
            </a:r>
            <a:r>
              <a:rPr lang="en-US" dirty="0">
                <a:latin typeface="Times New Roman" panose="02020603050405020304" pitchFamily="18" charset="0"/>
                <a:sym typeface="+mn-ea"/>
              </a:rPr>
              <a:t>Hyderabad.</a:t>
            </a:r>
            <a:endParaRPr lang="en-US" dirty="0">
              <a:latin typeface="Times New Roman" panose="02020603050405020304" pitchFamily="18" charset="0"/>
            </a:endParaRPr>
          </a:p>
          <a:p>
            <a:pPr algn="r">
              <a:buClr>
                <a:schemeClr val="tx1"/>
              </a:buClr>
              <a:buFont typeface="Wingdings" panose="05000000000000000000" pitchFamily="2" charset="2"/>
              <a:buNone/>
            </a:pPr>
            <a:endParaRPr lang="en-IN" sz="1000" dirty="0">
              <a:latin typeface="Times New Roman" panose="02020603050405020304" pitchFamily="18" charset="0"/>
            </a:endParaRPr>
          </a:p>
          <a:p>
            <a:pPr algn="r">
              <a:buClr>
                <a:schemeClr val="tx1"/>
              </a:buClr>
              <a:buFont typeface="Wingdings" panose="05000000000000000000" pitchFamily="2" charset="2"/>
              <a:buNone/>
            </a:pPr>
            <a:endParaRPr lang="en-IN" sz="1000" dirty="0">
              <a:latin typeface="Times New Roman" panose="02020603050405020304" pitchFamily="18" charset="0"/>
            </a:endParaRPr>
          </a:p>
          <a:p>
            <a:pPr algn="r">
              <a:buClr>
                <a:schemeClr val="tx1"/>
              </a:buClr>
              <a:buFont typeface="Wingdings" panose="05000000000000000000" pitchFamily="2" charset="2"/>
              <a:buNone/>
            </a:pPr>
            <a:endParaRPr lang="en-IN" sz="1000" dirty="0">
              <a:latin typeface="Times New Roman" panose="02020603050405020304" pitchFamily="18" charset="0"/>
            </a:endParaRPr>
          </a:p>
          <a:p>
            <a:pPr algn="r">
              <a:buClr>
                <a:schemeClr val="tx1"/>
              </a:buClr>
              <a:buFont typeface="Wingdings" panose="05000000000000000000" pitchFamily="2" charset="2"/>
              <a:buNone/>
            </a:pPr>
            <a:endParaRPr lang="en-IN" sz="1000" dirty="0">
              <a:latin typeface="Times New Roman" panose="02020603050405020304" pitchFamily="18" charset="0"/>
            </a:endParaRPr>
          </a:p>
          <a:p>
            <a:pPr algn="r">
              <a:buClr>
                <a:schemeClr val="tx1"/>
              </a:buClr>
              <a:buFont typeface="Wingdings" panose="05000000000000000000" pitchFamily="2" charset="2"/>
              <a:buNone/>
            </a:pPr>
            <a:endParaRPr lang="en-IN" sz="1000" dirty="0">
              <a:latin typeface="Times New Roman" panose="02020603050405020304" pitchFamily="18" charset="0"/>
            </a:endParaRPr>
          </a:p>
          <a:p>
            <a:pPr algn="r">
              <a:buClr>
                <a:schemeClr val="tx1"/>
              </a:buClr>
              <a:buFont typeface="Wingdings" panose="05000000000000000000" pitchFamily="2" charset="2"/>
              <a:buNone/>
            </a:pPr>
            <a:endParaRPr lang="en-IN" sz="1000" dirty="0">
              <a:latin typeface="Times New Roman" panose="02020603050405020304" pitchFamily="18" charset="0"/>
            </a:endParaRPr>
          </a:p>
          <a:p>
            <a:pPr algn="r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IN" sz="1000" dirty="0">
                <a:latin typeface="Times New Roman" panose="02020603050405020304" pitchFamily="18" charset="0"/>
              </a:rPr>
              <a:t>(Land acquired or JDA signed)</a:t>
            </a:r>
            <a:endParaRPr sz="1000" dirty="0">
              <a:latin typeface="Times New Roman" panose="02020603050405020304" pitchFamily="18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v"/>
            </a:pPr>
            <a:endParaRPr dirty="0">
              <a:latin typeface="Times New Roman" panose="02020603050405020304" pitchFamily="18" charset="0"/>
            </a:endParaRPr>
          </a:p>
        </p:txBody>
      </p:sp>
      <p:sp>
        <p:nvSpPr>
          <p:cNvPr id="3" name="Slide Number Placeholder 1"/>
          <p:cNvSpPr>
            <a:spLocks noGrp="1"/>
          </p:cNvSpPr>
          <p:nvPr/>
        </p:nvSpPr>
        <p:spPr>
          <a:xfrm>
            <a:off x="6680200" y="6372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24577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endParaRPr sz="2400">
              <a:latin typeface="Times New Roman" panose="02020603050405020304" pitchFamily="18" charset="0"/>
            </a:endParaRPr>
          </a:p>
        </p:txBody>
      </p:sp>
      <p:sp>
        <p:nvSpPr>
          <p:cNvPr id="24579" name="Text Placeholder 245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sz="2400">
              <a:latin typeface="Times New Roman" panose="02020603050405020304" pitchFamily="18" charset="0"/>
            </a:endParaRPr>
          </a:p>
        </p:txBody>
      </p:sp>
      <p:pic>
        <p:nvPicPr>
          <p:cNvPr id="24580" name="Picture 24579" descr="0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1" name="Text Box 24580"/>
          <p:cNvSpPr txBox="1"/>
          <p:nvPr/>
        </p:nvSpPr>
        <p:spPr>
          <a:xfrm>
            <a:off x="2209800" y="609600"/>
            <a:ext cx="47244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2400" b="1">
                <a:solidFill>
                  <a:srgbClr val="C00000"/>
                </a:solidFill>
                <a:latin typeface="Times New Roman" panose="02020603050405020304" pitchFamily="18" charset="0"/>
              </a:rPr>
              <a:t>Proposed</a:t>
            </a:r>
            <a:r>
              <a:rPr sz="240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sz="2400" b="1">
                <a:solidFill>
                  <a:srgbClr val="C00000"/>
                </a:solidFill>
                <a:latin typeface="Times New Roman" panose="02020603050405020304" pitchFamily="18" charset="0"/>
              </a:rPr>
              <a:t>Projects</a:t>
            </a:r>
            <a:endParaRPr sz="2400" b="1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2" name="Rectangle 24581"/>
          <p:cNvSpPr/>
          <p:nvPr/>
        </p:nvSpPr>
        <p:spPr>
          <a:xfrm>
            <a:off x="952500" y="1305560"/>
            <a:ext cx="7239000" cy="30149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endParaRPr lang="en-US" altLang="en-US" b="1" dirty="0">
              <a:latin typeface="Times New Roman" panose="02020603050405020304" pitchFamily="18" charset="0"/>
              <a:sym typeface="+mn-ea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IN" altLang="en-US" b="1" dirty="0">
                <a:latin typeface="Times New Roman" panose="02020603050405020304" pitchFamily="18" charset="0"/>
                <a:sym typeface="+mn-ea"/>
              </a:rPr>
              <a:t>Bluebell Residency </a:t>
            </a:r>
            <a:endParaRPr lang="en-IN" altLang="en-US" b="1" dirty="0">
              <a:latin typeface="Times New Roman" panose="02020603050405020304" pitchFamily="18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IN" altLang="en-US" dirty="0">
                <a:latin typeface="Times New Roman" panose="02020603050405020304" pitchFamily="18" charset="0"/>
                <a:sym typeface="+mn-ea"/>
              </a:rPr>
              <a:t>110 flats </a:t>
            </a:r>
            <a:r>
              <a:rPr lang="en-US" dirty="0">
                <a:latin typeface="Times New Roman" panose="02020603050405020304" pitchFamily="18" charset="0"/>
                <a:sym typeface="+mn-ea"/>
              </a:rPr>
              <a:t> on  1 acre, </a:t>
            </a:r>
            <a:r>
              <a:rPr lang="en-US" dirty="0" err="1">
                <a:latin typeface="Times New Roman" panose="02020603050405020304" pitchFamily="18" charset="0"/>
                <a:sym typeface="+mn-ea"/>
              </a:rPr>
              <a:t>Vikarabad</a:t>
            </a:r>
            <a:r>
              <a:rPr lang="en-US" dirty="0">
                <a:latin typeface="Times New Roman" panose="02020603050405020304" pitchFamily="18" charset="0"/>
                <a:sym typeface="+mn-ea"/>
              </a:rPr>
              <a:t>, </a:t>
            </a:r>
            <a:r>
              <a:rPr lang="en-US" dirty="0" err="1">
                <a:latin typeface="Times New Roman" panose="02020603050405020304" pitchFamily="18" charset="0"/>
                <a:sym typeface="+mn-ea"/>
              </a:rPr>
              <a:t>Telangana</a:t>
            </a:r>
            <a:r>
              <a:rPr lang="en-US" dirty="0">
                <a:latin typeface="Times New Roman" panose="02020603050405020304" pitchFamily="18" charset="0"/>
                <a:sym typeface="+mn-ea"/>
              </a:rPr>
              <a:t>.  </a:t>
            </a:r>
            <a:endParaRPr lang="en-US" dirty="0">
              <a:latin typeface="Times New Roman" panose="02020603050405020304" pitchFamily="18" charset="0"/>
            </a:endParaRPr>
          </a:p>
          <a:p>
            <a:pPr lvl="1" indent="0"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n-US" dirty="0">
              <a:latin typeface="Times New Roman" panose="02020603050405020304" pitchFamily="18" charset="0"/>
              <a:sym typeface="+mn-ea"/>
            </a:endParaRPr>
          </a:p>
          <a:p>
            <a:pPr>
              <a:buClr>
                <a:schemeClr val="tx1"/>
              </a:buClr>
            </a:pPr>
            <a:r>
              <a:rPr lang="en-IN" altLang="en-US" b="1" dirty="0">
                <a:latin typeface="Times New Roman" panose="02020603050405020304" pitchFamily="18" charset="0"/>
                <a:sym typeface="+mn-ea"/>
              </a:rPr>
              <a:t>Manilal Modi Memorial Hospital</a:t>
            </a:r>
            <a:endParaRPr lang="en-IN" altLang="en-US" b="1" dirty="0">
              <a:latin typeface="Times New Roman" panose="02020603050405020304" pitchFamily="18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IN" altLang="en-US" dirty="0">
                <a:latin typeface="Times New Roman" panose="02020603050405020304" pitchFamily="18" charset="0"/>
                <a:sym typeface="+mn-ea"/>
              </a:rPr>
              <a:t>75 bed, 45,000 sft hospital on 0.50 acre, Genome Valley, Hyderabad.</a:t>
            </a:r>
            <a:r>
              <a:rPr lang="en-US" dirty="0">
                <a:latin typeface="Times New Roman" panose="02020603050405020304" pitchFamily="18" charset="0"/>
                <a:sym typeface="+mn-ea"/>
              </a:rPr>
              <a:t>     </a:t>
            </a:r>
            <a:endParaRPr lang="en-US" dirty="0">
              <a:latin typeface="Times New Roman" panose="02020603050405020304" pitchFamily="18" charset="0"/>
              <a:sym typeface="+mn-ea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n-US" dirty="0">
              <a:latin typeface="Times New Roman" panose="02020603050405020304" pitchFamily="18" charset="0"/>
              <a:sym typeface="+mn-ea"/>
            </a:endParaRPr>
          </a:p>
          <a:p>
            <a:pPr>
              <a:buClr>
                <a:schemeClr val="tx1"/>
              </a:buClr>
            </a:pPr>
            <a:r>
              <a:rPr lang="en-US" altLang="en-IN" b="1" dirty="0">
                <a:latin typeface="Times New Roman" panose="02020603050405020304" pitchFamily="18" charset="0"/>
              </a:rPr>
              <a:t>Innopolis North Point</a:t>
            </a:r>
            <a:endParaRPr lang="en-IN" altLang="en-US" b="1" dirty="0">
              <a:latin typeface="Times New Roman" panose="02020603050405020304" pitchFamily="18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sym typeface="+mn-ea"/>
              </a:rPr>
              <a:t> 2</a:t>
            </a:r>
            <a:r>
              <a:rPr lang="en-IN" altLang="en-US" dirty="0">
                <a:latin typeface="Times New Roman" panose="02020603050405020304" pitchFamily="18" charset="0"/>
                <a:sym typeface="+mn-ea"/>
              </a:rPr>
              <a:t> lakh sft lab space for life sciences on </a:t>
            </a:r>
            <a:r>
              <a:rPr lang="en-US" altLang="en-IN" dirty="0">
                <a:latin typeface="Times New Roman" panose="02020603050405020304" pitchFamily="18" charset="0"/>
                <a:sym typeface="+mn-ea"/>
              </a:rPr>
              <a:t>4</a:t>
            </a:r>
            <a:r>
              <a:rPr lang="en-IN" altLang="en-US" dirty="0">
                <a:latin typeface="Times New Roman" panose="02020603050405020304" pitchFamily="18" charset="0"/>
                <a:sym typeface="+mn-ea"/>
              </a:rPr>
              <a:t>.25 acres.</a:t>
            </a:r>
            <a:endParaRPr lang="en-US" dirty="0">
              <a:latin typeface="Times New Roman" panose="02020603050405020304" pitchFamily="18" charset="0"/>
              <a:sym typeface="+mn-ea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n-US" dirty="0">
              <a:latin typeface="Times New Roman" panose="02020603050405020304" pitchFamily="18" charset="0"/>
              <a:sym typeface="+mn-ea"/>
            </a:endParaRPr>
          </a:p>
          <a:p>
            <a:pPr lvl="8">
              <a:buClr>
                <a:schemeClr val="tx1"/>
              </a:buClr>
              <a:buFont typeface="Wingdings" panose="05000000000000000000" pitchFamily="2" charset="2"/>
            </a:pPr>
            <a:endParaRPr lang="en-IN" sz="1000" dirty="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6553200" y="5539740"/>
            <a:ext cx="17519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IN" sz="1000" dirty="0">
                <a:latin typeface="Times New Roman" panose="02020603050405020304" pitchFamily="18" charset="0"/>
                <a:sym typeface="+mn-ea"/>
              </a:rPr>
              <a:t>(Land acquired or JDAsigned)</a:t>
            </a:r>
            <a:endParaRPr lang="en-GB" altLang="en-US"/>
          </a:p>
        </p:txBody>
      </p:sp>
    </p:spTree>
  </p:cSld>
  <p:clrMapOvr>
    <a:masterClrMapping/>
  </p:clrMapOvr>
  <p:transition advClick="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26625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endParaRPr sz="2400">
              <a:latin typeface="Times New Roman" panose="02020603050405020304" pitchFamily="18" charset="0"/>
            </a:endParaRPr>
          </a:p>
        </p:txBody>
      </p:sp>
      <p:sp>
        <p:nvSpPr>
          <p:cNvPr id="26627" name="Text Placeholder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sz="2400">
              <a:latin typeface="Times New Roman" panose="02020603050405020304" pitchFamily="18" charset="0"/>
            </a:endParaRPr>
          </a:p>
        </p:txBody>
      </p:sp>
      <p:pic>
        <p:nvPicPr>
          <p:cNvPr id="26628" name="Picture 26627" descr="0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9" name="Text Box 26628"/>
          <p:cNvSpPr txBox="1"/>
          <p:nvPr/>
        </p:nvSpPr>
        <p:spPr>
          <a:xfrm>
            <a:off x="2133600" y="609600"/>
            <a:ext cx="48768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2400" b="1">
                <a:solidFill>
                  <a:srgbClr val="C00000"/>
                </a:solidFill>
                <a:latin typeface="Times New Roman" panose="02020603050405020304" pitchFamily="18" charset="0"/>
              </a:rPr>
              <a:t>USP – Unique Selling Point</a:t>
            </a:r>
            <a:endParaRPr sz="2400" b="1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30" name="Rectangle 26629"/>
          <p:cNvSpPr/>
          <p:nvPr/>
        </p:nvSpPr>
        <p:spPr>
          <a:xfrm>
            <a:off x="914400" y="1371600"/>
            <a:ext cx="7315200" cy="61855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60680" indent="-36068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400" dirty="0">
                <a:latin typeface="Times New Roman" panose="02020603050405020304" pitchFamily="18" charset="0"/>
              </a:rPr>
              <a:t>Till date all projects were completed on time.</a:t>
            </a:r>
            <a:endParaRPr lang="en-IN" sz="2400" dirty="0">
              <a:latin typeface="Times New Roman" panose="02020603050405020304" pitchFamily="18" charset="0"/>
            </a:endParaRPr>
          </a:p>
          <a:p>
            <a:pPr marL="360680" indent="-36068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</a:rPr>
              <a:t>Short delivery period – typically less than </a:t>
            </a:r>
            <a:r>
              <a:rPr lang="en-IN" altLang="en-US" sz="2400" dirty="0">
                <a:latin typeface="Times New Roman" panose="02020603050405020304" pitchFamily="18" charset="0"/>
              </a:rPr>
              <a:t>1 to 2</a:t>
            </a:r>
            <a:r>
              <a:rPr lang="en-US" sz="2400" dirty="0">
                <a:latin typeface="Times New Roman" panose="02020603050405020304" pitchFamily="18" charset="0"/>
              </a:rPr>
              <a:t> year</a:t>
            </a:r>
            <a:r>
              <a:rPr lang="en-IN" altLang="en-US" sz="2400" dirty="0">
                <a:latin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</a:endParaRPr>
          </a:p>
          <a:p>
            <a:pPr marL="360680" indent="-36068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IN" sz="2400" dirty="0">
                <a:latin typeface="Times New Roman" panose="02020603050405020304" pitchFamily="18" charset="0"/>
              </a:rPr>
              <a:t>Affordable quality construction with excellent amenities.</a:t>
            </a:r>
            <a:endParaRPr lang="en-IN" sz="2400" dirty="0">
              <a:latin typeface="Times New Roman" panose="02020603050405020304" pitchFamily="18" charset="0"/>
            </a:endParaRPr>
          </a:p>
          <a:p>
            <a:pPr marL="360680" indent="-36068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400" dirty="0">
                <a:latin typeface="Times New Roman" panose="02020603050405020304" pitchFamily="18" charset="0"/>
              </a:rPr>
              <a:t>Projects located in virgin areas with high latent demand.</a:t>
            </a:r>
            <a:endParaRPr lang="en-IN" sz="2400" dirty="0">
              <a:latin typeface="Times New Roman" panose="02020603050405020304" pitchFamily="18" charset="0"/>
            </a:endParaRPr>
          </a:p>
          <a:p>
            <a:pPr marL="360680" indent="-36068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</a:rPr>
              <a:t>Unit sizes and rates are tuned to affordability of customers in the area.</a:t>
            </a:r>
            <a:endParaRPr lang="en-US" sz="2400" dirty="0">
              <a:latin typeface="Times New Roman" panose="02020603050405020304" pitchFamily="18" charset="0"/>
            </a:endParaRPr>
          </a:p>
          <a:p>
            <a:pPr marL="360680" indent="-36068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endParaRPr sz="2400" dirty="0">
              <a:latin typeface="Times New Roman" panose="02020603050405020304" pitchFamily="18" charset="0"/>
            </a:endParaRPr>
          </a:p>
          <a:p>
            <a:pPr marL="360680" indent="-36068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n-IN" sz="2400" dirty="0">
              <a:latin typeface="Times New Roman" panose="02020603050405020304" pitchFamily="18" charset="0"/>
            </a:endParaRPr>
          </a:p>
          <a:p>
            <a:pPr marL="360680" indent="-36068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ransition advClick="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27649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endParaRPr sz="2400">
              <a:latin typeface="Times New Roman" panose="02020603050405020304" pitchFamily="18" charset="0"/>
            </a:endParaRPr>
          </a:p>
        </p:txBody>
      </p:sp>
      <p:sp>
        <p:nvSpPr>
          <p:cNvPr id="27651" name="Text Placeholder 2765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sz="2400">
              <a:latin typeface="Times New Roman" panose="02020603050405020304" pitchFamily="18" charset="0"/>
            </a:endParaRPr>
          </a:p>
        </p:txBody>
      </p:sp>
      <p:pic>
        <p:nvPicPr>
          <p:cNvPr id="27652" name="Picture 27651" descr="0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3" name="Text Box 27652"/>
          <p:cNvSpPr txBox="1"/>
          <p:nvPr/>
        </p:nvSpPr>
        <p:spPr>
          <a:xfrm>
            <a:off x="2209800" y="609600"/>
            <a:ext cx="48768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2400" b="1">
                <a:solidFill>
                  <a:srgbClr val="C00000"/>
                </a:solidFill>
                <a:latin typeface="Times New Roman" panose="02020603050405020304" pitchFamily="18" charset="0"/>
              </a:rPr>
              <a:t>Ethics &amp; Transparency</a:t>
            </a:r>
            <a:endParaRPr sz="2400" b="1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4" name="Rectangle 27653"/>
          <p:cNvSpPr/>
          <p:nvPr/>
        </p:nvSpPr>
        <p:spPr>
          <a:xfrm>
            <a:off x="685800" y="1447800"/>
            <a:ext cx="7772400" cy="34150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60680" indent="-36068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</a:rPr>
              <a:t>All projects RERA complaint for over 2 decades.</a:t>
            </a:r>
            <a:endParaRPr lang="en-US" sz="2400" dirty="0">
              <a:latin typeface="Times New Roman" panose="02020603050405020304" pitchFamily="18" charset="0"/>
            </a:endParaRPr>
          </a:p>
          <a:p>
            <a:pPr marL="360680" indent="-36068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400" dirty="0">
                <a:latin typeface="Times New Roman" panose="02020603050405020304" pitchFamily="18" charset="0"/>
              </a:rPr>
              <a:t>Completion dates </a:t>
            </a:r>
            <a:r>
              <a:rPr lang="en-IN" sz="2400" dirty="0">
                <a:latin typeface="Times New Roman" panose="02020603050405020304" pitchFamily="18" charset="0"/>
              </a:rPr>
              <a:t>for each unit </a:t>
            </a:r>
            <a:r>
              <a:rPr sz="2400" dirty="0">
                <a:latin typeface="Times New Roman" panose="02020603050405020304" pitchFamily="18" charset="0"/>
              </a:rPr>
              <a:t>declared up front.</a:t>
            </a:r>
            <a:endParaRPr sz="2400" dirty="0">
              <a:latin typeface="Times New Roman" panose="02020603050405020304" pitchFamily="18" charset="0"/>
            </a:endParaRPr>
          </a:p>
          <a:p>
            <a:pPr marL="360680" indent="-36068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400" dirty="0">
                <a:latin typeface="Times New Roman" panose="02020603050405020304" pitchFamily="18" charset="0"/>
              </a:rPr>
              <a:t>Draft agreements, prices &amp; availability status readily available on website.</a:t>
            </a:r>
            <a:endParaRPr sz="2400" dirty="0">
              <a:latin typeface="Times New Roman" panose="02020603050405020304" pitchFamily="18" charset="0"/>
            </a:endParaRPr>
          </a:p>
          <a:p>
            <a:pPr marL="360680" indent="-36068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IN" sz="2400" dirty="0">
                <a:latin typeface="Times New Roman" panose="02020603050405020304" pitchFamily="18" charset="0"/>
              </a:rPr>
              <a:t>Access to information about projects through website.</a:t>
            </a:r>
            <a:endParaRPr sz="2400" dirty="0">
              <a:latin typeface="Times New Roman" panose="02020603050405020304" pitchFamily="18" charset="0"/>
            </a:endParaRPr>
          </a:p>
          <a:p>
            <a:pPr marL="360680" indent="-36068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ransition advClick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075" descr="0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4" name="Title 3073"/>
          <p:cNvSpPr>
            <a:spLocks noGrp="1"/>
          </p:cNvSpPr>
          <p:nvPr>
            <p:ph type="title"/>
          </p:nvPr>
        </p:nvSpPr>
        <p:spPr>
          <a:xfrm>
            <a:off x="1828800" y="685800"/>
            <a:ext cx="5410200" cy="685800"/>
          </a:xfrm>
        </p:spPr>
        <p:txBody>
          <a:bodyPr anchor="ctr"/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About </a:t>
            </a:r>
            <a:r>
              <a:rPr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Modi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Properties</a:t>
            </a:r>
            <a:endParaRPr sz="24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5" name="Text Placeholder 3074"/>
          <p:cNvSpPr>
            <a:spLocks noGrp="1"/>
          </p:cNvSpPr>
          <p:nvPr>
            <p:ph type="body" idx="1"/>
          </p:nvPr>
        </p:nvSpPr>
        <p:spPr>
          <a:xfrm>
            <a:off x="990600" y="1828800"/>
            <a:ext cx="7162800" cy="4038600"/>
          </a:xfrm>
        </p:spPr>
        <p:txBody>
          <a:bodyPr/>
          <a:lstStyle/>
          <a:p>
            <a:pPr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400" dirty="0" err="1">
                <a:latin typeface="Times New Roman" panose="02020603050405020304" pitchFamily="18" charset="0"/>
              </a:rPr>
              <a:t>Modi</a:t>
            </a:r>
            <a:r>
              <a:rPr lang="en-US" sz="2400" dirty="0">
                <a:latin typeface="Times New Roman" panose="02020603050405020304" pitchFamily="18" charset="0"/>
              </a:rPr>
              <a:t> Properties is in the field of real estate development for over 4 decades.</a:t>
            </a:r>
            <a:endParaRPr lang="en-US" sz="2400" dirty="0">
              <a:latin typeface="Times New Roman" panose="02020603050405020304" pitchFamily="18" charset="0"/>
            </a:endParaRPr>
          </a:p>
          <a:p>
            <a:pPr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</a:rPr>
              <a:t>Primary focus is on middle income housing in peripheral areas of Hyderabad.</a:t>
            </a:r>
            <a:endParaRPr lang="en-US" sz="2400" dirty="0">
              <a:latin typeface="Times New Roman" panose="02020603050405020304" pitchFamily="18" charset="0"/>
            </a:endParaRPr>
          </a:p>
          <a:p>
            <a:pPr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</a:rPr>
              <a:t>Now expanding to tier III cities in Telangana.</a:t>
            </a:r>
            <a:endParaRPr lang="en-US" sz="2400" dirty="0">
              <a:latin typeface="Times New Roman" panose="02020603050405020304" pitchFamily="18" charset="0"/>
            </a:endParaRPr>
          </a:p>
          <a:p>
            <a:pPr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</a:rPr>
              <a:t>Recently started low income housing around ORR – 50 kms radius.</a:t>
            </a:r>
            <a:endParaRPr lang="en-US" sz="2400" dirty="0">
              <a:latin typeface="Times New Roman" panose="02020603050405020304" pitchFamily="18" charset="0"/>
            </a:endParaRPr>
          </a:p>
          <a:p>
            <a:pPr>
              <a:lnSpc>
                <a:spcPct val="130000"/>
              </a:lnSpc>
              <a:buClr>
                <a:schemeClr val="tx1"/>
              </a:buClr>
              <a:buNone/>
            </a:pPr>
            <a:endParaRPr lang="en-US" sz="2400" dirty="0">
              <a:latin typeface="Times New Roman" panose="02020603050405020304" pitchFamily="18" charset="0"/>
            </a:endParaRPr>
          </a:p>
          <a:p>
            <a:pPr>
              <a:lnSpc>
                <a:spcPct val="130000"/>
              </a:lnSpc>
              <a:buClr>
                <a:schemeClr val="tx1"/>
              </a:buClr>
              <a:buNone/>
            </a:pP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ransition advClick="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700" name="Picture 29699" descr="0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01" name="Text Box 29700"/>
          <p:cNvSpPr txBox="1"/>
          <p:nvPr/>
        </p:nvSpPr>
        <p:spPr>
          <a:xfrm>
            <a:off x="2209800" y="609600"/>
            <a:ext cx="47244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2400" b="1">
                <a:solidFill>
                  <a:srgbClr val="C00000"/>
                </a:solidFill>
                <a:latin typeface="Times New Roman" panose="02020603050405020304" pitchFamily="18" charset="0"/>
              </a:rPr>
              <a:t>Contact Us</a:t>
            </a:r>
            <a:endParaRPr sz="2400" b="1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03" name="Rectangle 29702"/>
          <p:cNvSpPr/>
          <p:nvPr/>
        </p:nvSpPr>
        <p:spPr>
          <a:xfrm>
            <a:off x="1676400" y="2865755"/>
            <a:ext cx="5791200" cy="2676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400">
                <a:latin typeface="Times New Roman" panose="02020603050405020304" pitchFamily="18" charset="0"/>
              </a:rPr>
              <a:t>Head office:</a:t>
            </a:r>
            <a:endParaRPr sz="2400">
              <a:latin typeface="Times New Roman" panose="02020603050405020304" pitchFamily="18" charset="0"/>
            </a:endParaRPr>
          </a:p>
          <a:p>
            <a:pPr algn="ctr"/>
            <a:r>
              <a:rPr sz="2400">
                <a:latin typeface="Times New Roman" panose="02020603050405020304" pitchFamily="18" charset="0"/>
              </a:rPr>
              <a:t>Modi Properties Pvt. Ltd.</a:t>
            </a:r>
            <a:endParaRPr sz="2400">
              <a:latin typeface="Times New Roman" panose="02020603050405020304" pitchFamily="18" charset="0"/>
            </a:endParaRPr>
          </a:p>
          <a:p>
            <a:pPr algn="ctr"/>
            <a:r>
              <a:rPr sz="2400">
                <a:latin typeface="Times New Roman" panose="02020603050405020304" pitchFamily="18" charset="0"/>
              </a:rPr>
              <a:t>5-4-187/3 &amp; 4, II floor, Soham Mansion, </a:t>
            </a:r>
            <a:endParaRPr sz="2400">
              <a:latin typeface="Times New Roman" panose="02020603050405020304" pitchFamily="18" charset="0"/>
            </a:endParaRPr>
          </a:p>
          <a:p>
            <a:pPr algn="ctr"/>
            <a:r>
              <a:rPr sz="2400">
                <a:latin typeface="Times New Roman" panose="02020603050405020304" pitchFamily="18" charset="0"/>
              </a:rPr>
              <a:t>M G Road, Secunderabad 500 003</a:t>
            </a:r>
            <a:endParaRPr sz="2400">
              <a:latin typeface="Times New Roman" panose="02020603050405020304" pitchFamily="18" charset="0"/>
            </a:endParaRPr>
          </a:p>
          <a:p>
            <a:pPr algn="ctr"/>
            <a:r>
              <a:rPr sz="2400">
                <a:latin typeface="Times New Roman" panose="02020603050405020304" pitchFamily="18" charset="0"/>
              </a:rPr>
              <a:t>Phone: +91- 40- 6633 5551</a:t>
            </a:r>
            <a:endParaRPr sz="2400">
              <a:latin typeface="Times New Roman" panose="02020603050405020304" pitchFamily="18" charset="0"/>
            </a:endParaRPr>
          </a:p>
          <a:p>
            <a:pPr algn="ctr"/>
            <a:r>
              <a:rPr sz="2400" err="1">
                <a:latin typeface="Times New Roman" panose="02020603050405020304" pitchFamily="18" charset="0"/>
              </a:rPr>
              <a:t>Email: </a:t>
            </a:r>
            <a:r>
              <a:rPr sz="2400" err="1">
                <a:latin typeface="Times New Roman" panose="02020603050405020304" pitchFamily="18" charset="0"/>
                <a:hlinkClick r:id="rId2"/>
              </a:rPr>
              <a:t>info@modiproperties.com</a:t>
            </a:r>
            <a:endParaRPr sz="2400">
              <a:latin typeface="Times New Roman" panose="02020603050405020304" pitchFamily="18" charset="0"/>
            </a:endParaRPr>
          </a:p>
          <a:p>
            <a:pPr algn="ctr"/>
            <a:r>
              <a:rPr sz="2400">
                <a:latin typeface="Times New Roman" panose="02020603050405020304" pitchFamily="18" charset="0"/>
              </a:rPr>
              <a:t>Website: www.modiproperties.com</a:t>
            </a:r>
            <a:endParaRPr sz="2400">
              <a:latin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  <p:pic>
        <p:nvPicPr>
          <p:cNvPr id="7" name="Content Placeholder 6" descr="MODI Logos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794000" y="1433830"/>
            <a:ext cx="3556000" cy="1246505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3072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/>
        </p:txBody>
      </p:sp>
      <p:sp>
        <p:nvSpPr>
          <p:cNvPr id="30723" name="Text Placeholder 307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pic>
        <p:nvPicPr>
          <p:cNvPr id="30724" name="Picture 30723" descr="0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5" name="Text Box 30724"/>
          <p:cNvSpPr txBox="1"/>
          <p:nvPr/>
        </p:nvSpPr>
        <p:spPr>
          <a:xfrm>
            <a:off x="2286000" y="2895600"/>
            <a:ext cx="45720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2400" b="1">
                <a:solidFill>
                  <a:srgbClr val="5808F8"/>
                </a:solidFill>
                <a:latin typeface="Times New Roman" panose="02020603050405020304" pitchFamily="18" charset="0"/>
              </a:rPr>
              <a:t>Thank You</a:t>
            </a:r>
            <a:endParaRPr sz="2400" b="1">
              <a:solidFill>
                <a:srgbClr val="5808F8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ransition advClick="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075" descr="0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Text Placeholder 3074"/>
          <p:cNvSpPr>
            <a:spLocks noGrp="1"/>
          </p:cNvSpPr>
          <p:nvPr>
            <p:ph type="body" idx="1"/>
          </p:nvPr>
        </p:nvSpPr>
        <p:spPr>
          <a:xfrm>
            <a:off x="990600" y="1828800"/>
            <a:ext cx="7162800" cy="4038600"/>
          </a:xfrm>
        </p:spPr>
        <p:txBody>
          <a:bodyPr/>
          <a:lstStyle/>
          <a:p>
            <a:pPr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</a:rPr>
              <a:t>Projects are designed  to provide a great life style product to its customers.</a:t>
            </a:r>
            <a:endParaRPr lang="en-US" sz="2400" dirty="0">
              <a:latin typeface="Times New Roman" panose="02020603050405020304" pitchFamily="18" charset="0"/>
            </a:endParaRPr>
          </a:p>
          <a:p>
            <a:pPr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IN" altLang="en-US" sz="2400" dirty="0">
                <a:latin typeface="Times New Roman" panose="02020603050405020304" pitchFamily="18" charset="0"/>
              </a:rPr>
              <a:t>Most</a:t>
            </a:r>
            <a:r>
              <a:rPr lang="en-US" sz="2400" dirty="0">
                <a:latin typeface="Times New Roman" panose="02020603050405020304" pitchFamily="18" charset="0"/>
              </a:rPr>
              <a:t> projects are gated communities with modern amenities like clubhouse and swimming pool.</a:t>
            </a:r>
            <a:endParaRPr lang="en-US" sz="2400" dirty="0">
              <a:latin typeface="Times New Roman" panose="02020603050405020304" pitchFamily="18" charset="0"/>
            </a:endParaRPr>
          </a:p>
          <a:p>
            <a:pPr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</a:rPr>
              <a:t>Gated communities are designed to control environment around flats/villas.</a:t>
            </a:r>
            <a:endParaRPr lang="en-US" sz="2400" dirty="0">
              <a:latin typeface="Times New Roman" panose="02020603050405020304" pitchFamily="18" charset="0"/>
            </a:endParaRPr>
          </a:p>
          <a:p>
            <a:pPr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sym typeface="+mn-ea"/>
              </a:rPr>
              <a:t>Focused on providing affordable quality housing.</a:t>
            </a:r>
            <a:endParaRPr lang="en-US" sz="2400" dirty="0">
              <a:latin typeface="Times New Roman" panose="02020603050405020304" pitchFamily="18" charset="0"/>
            </a:endParaRPr>
          </a:p>
          <a:p>
            <a:pPr>
              <a:lnSpc>
                <a:spcPct val="130000"/>
              </a:lnSpc>
              <a:buClr>
                <a:schemeClr val="tx1"/>
              </a:buClr>
              <a:buNone/>
            </a:pPr>
            <a:endParaRPr lang="en-US" sz="2400" dirty="0">
              <a:latin typeface="Times New Roman" panose="02020603050405020304" pitchFamily="18" charset="0"/>
            </a:endParaRPr>
          </a:p>
          <a:p>
            <a:pPr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n-US" sz="2400" dirty="0">
              <a:latin typeface="Times New Roman" panose="02020603050405020304" pitchFamily="18" charset="0"/>
            </a:endParaRPr>
          </a:p>
          <a:p>
            <a:pPr>
              <a:lnSpc>
                <a:spcPct val="130000"/>
              </a:lnSpc>
              <a:buClr>
                <a:schemeClr val="tx1"/>
              </a:buClr>
              <a:buNone/>
            </a:pPr>
            <a:endParaRPr sz="2400" dirty="0">
              <a:latin typeface="Times New Roman" panose="02020603050405020304" pitchFamily="18" charset="0"/>
            </a:endParaRPr>
          </a:p>
          <a:p>
            <a:pPr>
              <a:buNone/>
            </a:pPr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685800"/>
            <a:ext cx="5410200" cy="685800"/>
          </a:xfrm>
        </p:spPr>
        <p:txBody>
          <a:bodyPr anchor="ctr"/>
          <a:lstStyle/>
          <a:p>
            <a:r>
              <a:rPr lang="en-IN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Type of Development</a:t>
            </a:r>
            <a:endParaRPr sz="24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512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sz="2300"/>
              <a:t>Promoters Track Record</a:t>
            </a:r>
            <a:endParaRPr sz="2300"/>
          </a:p>
        </p:txBody>
      </p:sp>
      <p:sp>
        <p:nvSpPr>
          <p:cNvPr id="5123" name="Text Placeholder 51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sz="2800"/>
              <a:t>35+ Years Track Record.</a:t>
            </a:r>
            <a:endParaRPr sz="2800"/>
          </a:p>
          <a:p>
            <a:r>
              <a:rPr sz="2800"/>
              <a:t>15+ Lakh sft construction completed.  </a:t>
            </a:r>
            <a:endParaRPr sz="2800"/>
          </a:p>
          <a:p>
            <a:r>
              <a:rPr sz="2800"/>
              <a:t>20+ Projects successfully completed.</a:t>
            </a:r>
            <a:endParaRPr sz="2800"/>
          </a:p>
          <a:p>
            <a:r>
              <a:rPr sz="2800"/>
              <a:t>100+ Shops &amp; Offices completed.</a:t>
            </a:r>
            <a:endParaRPr sz="2800"/>
          </a:p>
          <a:p>
            <a:r>
              <a:rPr sz="2800"/>
              <a:t>100+ Bungalows completed.</a:t>
            </a:r>
            <a:endParaRPr sz="2800"/>
          </a:p>
          <a:p>
            <a:r>
              <a:rPr sz="2800"/>
              <a:t>1,000+ Flats completed.</a:t>
            </a:r>
            <a:endParaRPr sz="2800"/>
          </a:p>
          <a:p>
            <a:pPr>
              <a:buNone/>
            </a:pPr>
            <a:endParaRPr sz="2800"/>
          </a:p>
        </p:txBody>
      </p:sp>
      <p:pic>
        <p:nvPicPr>
          <p:cNvPr id="5126" name="Picture 5125" descr="0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7" name="Text Box 5126"/>
          <p:cNvSpPr txBox="1"/>
          <p:nvPr/>
        </p:nvSpPr>
        <p:spPr>
          <a:xfrm>
            <a:off x="1752600" y="609600"/>
            <a:ext cx="57150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N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Promotors 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Track Record</a:t>
            </a:r>
            <a:endParaRPr sz="24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31" name="Text Box 5130"/>
          <p:cNvSpPr txBox="1"/>
          <p:nvPr/>
        </p:nvSpPr>
        <p:spPr>
          <a:xfrm>
            <a:off x="990600" y="1371600"/>
            <a:ext cx="73914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/>
        </p:txBody>
      </p:sp>
      <p:sp>
        <p:nvSpPr>
          <p:cNvPr id="5132" name="Rectangle 5131"/>
          <p:cNvSpPr/>
          <p:nvPr/>
        </p:nvSpPr>
        <p:spPr>
          <a:xfrm>
            <a:off x="1524000" y="1600200"/>
            <a:ext cx="6553200" cy="41910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en-US" sz="2400" dirty="0">
              <a:latin typeface="Times New Roman" panose="02020603050405020304" pitchFamily="18" charset="0"/>
              <a:sym typeface="+mn-ea"/>
            </a:endParaRP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sym typeface="+mn-ea"/>
              </a:rPr>
              <a:t>40</a:t>
            </a:r>
            <a:r>
              <a:rPr lang="en-IN" altLang="en-US" sz="2400" baseline="30000" dirty="0">
                <a:latin typeface="Times New Roman" panose="02020603050405020304" pitchFamily="18" charset="0"/>
                <a:sym typeface="+mn-ea"/>
              </a:rPr>
              <a:t>+</a:t>
            </a:r>
            <a:r>
              <a:rPr lang="en-US" sz="2400" dirty="0">
                <a:latin typeface="Times New Roman" panose="02020603050405020304" pitchFamily="18" charset="0"/>
                <a:sym typeface="+mn-ea"/>
              </a:rPr>
              <a:t> years </a:t>
            </a:r>
            <a:r>
              <a:rPr lang="en-IN" altLang="en-US" sz="2400" dirty="0">
                <a:latin typeface="Times New Roman" panose="02020603050405020304" pitchFamily="18" charset="0"/>
                <a:sym typeface="+mn-ea"/>
              </a:rPr>
              <a:t>experience</a:t>
            </a:r>
            <a:r>
              <a:rPr lang="en-US" sz="2400" dirty="0">
                <a:latin typeface="Times New Roman" panose="02020603050405020304" pitchFamily="18" charset="0"/>
                <a:sym typeface="+mn-ea"/>
              </a:rPr>
              <a:t>.</a:t>
            </a:r>
            <a:endParaRPr lang="en-US" sz="2400" dirty="0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IN" altLang="en-US" sz="2400" dirty="0">
                <a:latin typeface="Times New Roman" panose="02020603050405020304" pitchFamily="18" charset="0"/>
                <a:sym typeface="+mn-ea"/>
              </a:rPr>
              <a:t>4</a:t>
            </a:r>
            <a:r>
              <a:rPr lang="en-IN" altLang="en-US" sz="2400" baseline="30000" dirty="0">
                <a:latin typeface="Times New Roman" panose="02020603050405020304" pitchFamily="18" charset="0"/>
                <a:sym typeface="+mn-ea"/>
              </a:rPr>
              <a:t>+</a:t>
            </a:r>
            <a:r>
              <a:rPr lang="en-US" sz="2400" dirty="0">
                <a:latin typeface="Times New Roman" panose="02020603050405020304" pitchFamily="18" charset="0"/>
                <a:sym typeface="+mn-ea"/>
              </a:rPr>
              <a:t> million </a:t>
            </a:r>
            <a:r>
              <a:rPr lang="en-US" sz="2400" dirty="0" err="1">
                <a:latin typeface="Times New Roman" panose="02020603050405020304" pitchFamily="18" charset="0"/>
                <a:sym typeface="+mn-ea"/>
              </a:rPr>
              <a:t>sft</a:t>
            </a:r>
            <a:r>
              <a:rPr lang="en-US" sz="2400"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IN" altLang="en-US" sz="2400" dirty="0">
                <a:latin typeface="Times New Roman" panose="02020603050405020304" pitchFamily="18" charset="0"/>
                <a:sym typeface="+mn-ea"/>
              </a:rPr>
              <a:t>of </a:t>
            </a:r>
            <a:r>
              <a:rPr lang="en-US" sz="2400" dirty="0">
                <a:latin typeface="Times New Roman" panose="02020603050405020304" pitchFamily="18" charset="0"/>
                <a:sym typeface="+mn-ea"/>
              </a:rPr>
              <a:t>construction completed. </a:t>
            </a:r>
            <a:endParaRPr lang="en-US" sz="2400" dirty="0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IN" altLang="en-US" sz="2400" dirty="0">
                <a:latin typeface="Times New Roman" panose="02020603050405020304" pitchFamily="18" charset="0"/>
                <a:sym typeface="+mn-ea"/>
              </a:rPr>
              <a:t>3,500</a:t>
            </a:r>
            <a:r>
              <a:rPr lang="en-IN" altLang="en-US" sz="2400" baseline="30000" dirty="0">
                <a:latin typeface="Times New Roman" panose="02020603050405020304" pitchFamily="18" charset="0"/>
                <a:sym typeface="+mn-ea"/>
              </a:rPr>
              <a:t>+</a:t>
            </a:r>
            <a:r>
              <a:rPr lang="en-US" sz="2400"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IN" altLang="en-US" sz="2400" dirty="0">
                <a:latin typeface="Times New Roman" panose="02020603050405020304" pitchFamily="18" charset="0"/>
                <a:sym typeface="+mn-ea"/>
              </a:rPr>
              <a:t>homes</a:t>
            </a:r>
            <a:r>
              <a:rPr lang="en-US" sz="2400" dirty="0">
                <a:latin typeface="Times New Roman" panose="02020603050405020304" pitchFamily="18" charset="0"/>
                <a:sym typeface="+mn-ea"/>
              </a:rPr>
              <a:t> completed.</a:t>
            </a:r>
            <a:endParaRPr lang="en-US" sz="2400" dirty="0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IN" altLang="en-US" sz="2400" dirty="0">
                <a:latin typeface="Times New Roman" panose="02020603050405020304" pitchFamily="18" charset="0"/>
                <a:sym typeface="+mn-ea"/>
              </a:rPr>
              <a:t>2</a:t>
            </a:r>
            <a:r>
              <a:rPr lang="en-IN" altLang="en-US" sz="2400" baseline="30000" dirty="0">
                <a:latin typeface="Times New Roman" panose="02020603050405020304" pitchFamily="18" charset="0"/>
                <a:sym typeface="+mn-ea"/>
              </a:rPr>
              <a:t>+</a:t>
            </a:r>
            <a:r>
              <a:rPr lang="en-IN" altLang="en-US" sz="2400"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en-IN" sz="2400" dirty="0">
                <a:latin typeface="Times New Roman" panose="02020603050405020304" pitchFamily="18" charset="0"/>
                <a:sym typeface="+mn-ea"/>
              </a:rPr>
              <a:t>million</a:t>
            </a:r>
            <a:r>
              <a:rPr lang="en-IN" altLang="en-US" sz="2400"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IN" altLang="en-US" sz="2400" dirty="0" err="1">
                <a:latin typeface="Times New Roman" panose="02020603050405020304" pitchFamily="18" charset="0"/>
                <a:sym typeface="+mn-ea"/>
              </a:rPr>
              <a:t>sft</a:t>
            </a:r>
            <a:r>
              <a:rPr lang="en-IN" altLang="en-US" sz="2400" dirty="0">
                <a:latin typeface="Times New Roman" panose="02020603050405020304" pitchFamily="18" charset="0"/>
                <a:sym typeface="+mn-ea"/>
              </a:rPr>
              <a:t> under construction.</a:t>
            </a:r>
            <a:endParaRPr lang="en-IN" altLang="en-US" sz="2400" dirty="0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IN" altLang="en-US" sz="2400" dirty="0">
                <a:latin typeface="Times New Roman" panose="02020603050405020304" pitchFamily="18" charset="0"/>
                <a:sym typeface="+mn-ea"/>
              </a:rPr>
              <a:t>1,000</a:t>
            </a:r>
            <a:r>
              <a:rPr lang="en-IN" altLang="en-US" sz="2400" baseline="30000" dirty="0">
                <a:latin typeface="Times New Roman" panose="02020603050405020304" pitchFamily="18" charset="0"/>
                <a:sym typeface="+mn-ea"/>
              </a:rPr>
              <a:t>+</a:t>
            </a:r>
            <a:r>
              <a:rPr lang="en-IN" altLang="en-US" sz="2400" dirty="0">
                <a:latin typeface="Times New Roman" panose="02020603050405020304" pitchFamily="18" charset="0"/>
                <a:sym typeface="+mn-ea"/>
              </a:rPr>
              <a:t> homes under construction</a:t>
            </a:r>
            <a:r>
              <a:rPr lang="en-IN" altLang="en-US" sz="2400" dirty="0">
                <a:latin typeface="Times New Roman" panose="02020603050405020304" pitchFamily="18" charset="0"/>
              </a:rPr>
              <a:t>.</a:t>
            </a:r>
            <a:endParaRPr sz="2400" dirty="0">
              <a:latin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ransition advClick="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819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/>
        </p:txBody>
      </p:sp>
      <p:sp>
        <p:nvSpPr>
          <p:cNvPr id="8195" name="Text Placeholder 81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pic>
        <p:nvPicPr>
          <p:cNvPr id="8196" name="Picture 8195" descr="0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8" name="Text Box 8197"/>
          <p:cNvSpPr txBox="1"/>
          <p:nvPr/>
        </p:nvSpPr>
        <p:spPr>
          <a:xfrm>
            <a:off x="2057400" y="2895600"/>
            <a:ext cx="5029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2400" b="1">
                <a:solidFill>
                  <a:srgbClr val="C00000"/>
                </a:solidFill>
                <a:latin typeface="Times New Roman" panose="02020603050405020304" pitchFamily="18" charset="0"/>
              </a:rPr>
              <a:t>Current Projects</a:t>
            </a:r>
            <a:endParaRPr sz="2400" b="1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ransition advClick="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9220" name="Picture 9219" descr="06a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1" name="Rectangle 9220"/>
          <p:cNvSpPr/>
          <p:nvPr/>
        </p:nvSpPr>
        <p:spPr>
          <a:xfrm>
            <a:off x="5892800" y="649288"/>
            <a:ext cx="1128713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sz="2000" b="1">
                <a:solidFill>
                  <a:srgbClr val="5808F8"/>
                </a:solidFill>
                <a:latin typeface="Times New Roman" panose="02020603050405020304" pitchFamily="18" charset="0"/>
              </a:rPr>
              <a:t>Features</a:t>
            </a:r>
            <a:endParaRPr sz="2000" b="1">
              <a:solidFill>
                <a:srgbClr val="5808F8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2" name="Text Box 9221"/>
          <p:cNvSpPr txBox="1"/>
          <p:nvPr/>
        </p:nvSpPr>
        <p:spPr>
          <a:xfrm>
            <a:off x="4495800" y="1143000"/>
            <a:ext cx="4038600" cy="3902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345 flats on 6 acres.</a:t>
            </a:r>
            <a:endParaRPr sz="2000">
              <a:latin typeface="Times New Roman" panose="02020603050405020304" pitchFamily="18" charset="0"/>
            </a:endParaRPr>
          </a:p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2 &amp; 3 bedroom flats from 1,100 &amp; 1,665 sft.</a:t>
            </a:r>
            <a:endParaRPr sz="2000">
              <a:latin typeface="Times New Roman" panose="02020603050405020304" pitchFamily="18" charset="0"/>
            </a:endParaRPr>
          </a:p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Club House with, Gym, Recreation Room, Banquet Hall, Crèche, Library.</a:t>
            </a:r>
            <a:endParaRPr sz="2000">
              <a:latin typeface="Times New Roman" panose="02020603050405020304" pitchFamily="18" charset="0"/>
            </a:endParaRPr>
          </a:p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Swimming Pool.</a:t>
            </a:r>
            <a:endParaRPr sz="2000">
              <a:latin typeface="Times New Roman" panose="02020603050405020304" pitchFamily="18" charset="0"/>
            </a:endParaRPr>
          </a:p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Tennis, Badminton &amp; Basketball Courts.</a:t>
            </a:r>
            <a:endParaRPr sz="2000">
              <a:latin typeface="Times New Roman" panose="02020603050405020304" pitchFamily="18" charset="0"/>
            </a:endParaRPr>
          </a:p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1 acre Central Landscaped Park.</a:t>
            </a:r>
            <a:endParaRPr sz="2000">
              <a:latin typeface="Times New Roman" panose="02020603050405020304" pitchFamily="18" charset="0"/>
            </a:endParaRPr>
          </a:p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Possession from Dec.’09.</a:t>
            </a:r>
            <a:endParaRPr sz="2000">
              <a:latin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71500" y="533400"/>
            <a:ext cx="8001000" cy="5334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4843780" y="4389755"/>
            <a:ext cx="32264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endParaRPr lang="en-IN" altLang="en-US">
              <a:latin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1182370" y="4770755"/>
            <a:ext cx="322643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IN" b="1" dirty="0">
                <a:latin typeface="Times New Roman" panose="02020603050405020304" pitchFamily="18" charset="0"/>
                <a:sym typeface="+mn-ea"/>
              </a:rPr>
              <a:t>Mayflower Platinum</a:t>
            </a:r>
            <a:endParaRPr lang="en-IN" b="1" dirty="0">
              <a:latin typeface="Times New Roman" panose="02020603050405020304" pitchFamily="18" charset="0"/>
            </a:endParaRPr>
          </a:p>
          <a:p>
            <a:pPr algn="l"/>
            <a:r>
              <a:rPr lang="en-IN" dirty="0">
                <a:latin typeface="Times New Roman" panose="02020603050405020304" pitchFamily="18" charset="0"/>
                <a:sym typeface="+mn-ea"/>
              </a:rPr>
              <a:t>189</a:t>
            </a:r>
            <a:r>
              <a:rPr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IN" dirty="0">
                <a:latin typeface="Times New Roman" panose="02020603050405020304" pitchFamily="18" charset="0"/>
                <a:sym typeface="+mn-ea"/>
              </a:rPr>
              <a:t>flats</a:t>
            </a:r>
            <a:r>
              <a:rPr dirty="0">
                <a:latin typeface="Times New Roman" panose="02020603050405020304" pitchFamily="18" charset="0"/>
                <a:sym typeface="+mn-ea"/>
              </a:rPr>
              <a:t> on </a:t>
            </a:r>
            <a:r>
              <a:rPr lang="en-IN" dirty="0">
                <a:latin typeface="Times New Roman" panose="02020603050405020304" pitchFamily="18" charset="0"/>
                <a:sym typeface="+mn-ea"/>
              </a:rPr>
              <a:t>2.3 </a:t>
            </a:r>
            <a:r>
              <a:rPr dirty="0">
                <a:latin typeface="Times New Roman" panose="02020603050405020304" pitchFamily="18" charset="0"/>
                <a:sym typeface="+mn-ea"/>
              </a:rPr>
              <a:t>acres, </a:t>
            </a:r>
            <a:endParaRPr dirty="0">
              <a:latin typeface="Times New Roman" panose="02020603050405020304" pitchFamily="18" charset="0"/>
              <a:sym typeface="+mn-ea"/>
            </a:endParaRPr>
          </a:p>
          <a:p>
            <a:pPr algn="l"/>
            <a:r>
              <a:rPr dirty="0">
                <a:latin typeface="Times New Roman" panose="02020603050405020304" pitchFamily="18" charset="0"/>
                <a:sym typeface="+mn-ea"/>
              </a:rPr>
              <a:t>M</a:t>
            </a:r>
            <a:r>
              <a:rPr lang="en-IN" dirty="0">
                <a:latin typeface="Times New Roman" panose="02020603050405020304" pitchFamily="18" charset="0"/>
                <a:sym typeface="+mn-ea"/>
              </a:rPr>
              <a:t>allapur</a:t>
            </a:r>
            <a:r>
              <a:rPr dirty="0">
                <a:latin typeface="Times New Roman" panose="02020603050405020304" pitchFamily="18" charset="0"/>
                <a:sym typeface="+mn-ea"/>
              </a:rPr>
              <a:t>, </a:t>
            </a:r>
            <a:r>
              <a:rPr lang="en-IN" dirty="0">
                <a:latin typeface="Times New Roman" panose="02020603050405020304" pitchFamily="18" charset="0"/>
                <a:sym typeface="+mn-ea"/>
              </a:rPr>
              <a:t>Hyderabad</a:t>
            </a:r>
            <a:r>
              <a:rPr dirty="0">
                <a:latin typeface="Times New Roman" panose="02020603050405020304" pitchFamily="18" charset="0"/>
                <a:sym typeface="+mn-ea"/>
              </a:rPr>
              <a:t>.</a:t>
            </a:r>
            <a:endParaRPr dirty="0">
              <a:latin typeface="Times New Roman" panose="02020603050405020304" pitchFamily="18" charset="0"/>
              <a:sym typeface="+mn-ea"/>
            </a:endParaRPr>
          </a:p>
          <a:p>
            <a:pPr algn="l"/>
            <a:r>
              <a:rPr lang="en-IN" altLang="en-US" dirty="0">
                <a:latin typeface="Times New Roman" panose="02020603050405020304" pitchFamily="18" charset="0"/>
                <a:sym typeface="+mn-ea"/>
              </a:rPr>
              <a:t>Completion - 2022</a:t>
            </a:r>
            <a:endParaRPr lang="en-IN" altLang="en-US" dirty="0">
              <a:latin typeface="Times New Roman" panose="02020603050405020304" pitchFamily="18" charset="0"/>
            </a:endParaRPr>
          </a:p>
          <a:p>
            <a:pPr algn="l"/>
            <a:endParaRPr lang="en-US" dirty="0"/>
          </a:p>
        </p:txBody>
      </p:sp>
      <p:pic>
        <p:nvPicPr>
          <p:cNvPr id="5" name="Picture 4" descr="1553236241_may-flow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270" y="367665"/>
            <a:ext cx="2244090" cy="152590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4881880" y="4770755"/>
            <a:ext cx="324485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IN" b="1" dirty="0" err="1">
                <a:latin typeface="Times New Roman" panose="02020603050405020304" pitchFamily="18" charset="0"/>
                <a:sym typeface="+mn-ea"/>
              </a:rPr>
              <a:t>Gulmohar</a:t>
            </a:r>
            <a:r>
              <a:rPr lang="en-IN" b="1" dirty="0">
                <a:latin typeface="Times New Roman" panose="02020603050405020304" pitchFamily="18" charset="0"/>
                <a:sym typeface="+mn-ea"/>
              </a:rPr>
              <a:t> Residency</a:t>
            </a:r>
            <a:endParaRPr lang="en-IN" b="1" dirty="0">
              <a:latin typeface="Times New Roman" panose="02020603050405020304" pitchFamily="18" charset="0"/>
            </a:endParaRPr>
          </a:p>
          <a:p>
            <a:pPr algn="l"/>
            <a:r>
              <a:rPr lang="en-IN" dirty="0">
                <a:latin typeface="Times New Roman" panose="02020603050405020304" pitchFamily="18" charset="0"/>
                <a:sym typeface="+mn-ea"/>
              </a:rPr>
              <a:t>354 flats</a:t>
            </a:r>
            <a:r>
              <a:rPr dirty="0">
                <a:latin typeface="Times New Roman" panose="02020603050405020304" pitchFamily="18" charset="0"/>
                <a:sym typeface="+mn-ea"/>
              </a:rPr>
              <a:t> on </a:t>
            </a:r>
            <a:r>
              <a:rPr lang="en-IN" dirty="0">
                <a:latin typeface="Times New Roman" panose="02020603050405020304" pitchFamily="18" charset="0"/>
                <a:sym typeface="+mn-ea"/>
              </a:rPr>
              <a:t>8 </a:t>
            </a:r>
            <a:r>
              <a:rPr dirty="0">
                <a:latin typeface="Times New Roman" panose="02020603050405020304" pitchFamily="18" charset="0"/>
                <a:sym typeface="+mn-ea"/>
              </a:rPr>
              <a:t>acres, </a:t>
            </a:r>
            <a:endParaRPr dirty="0">
              <a:latin typeface="Times New Roman" panose="02020603050405020304" pitchFamily="18" charset="0"/>
              <a:sym typeface="+mn-ea"/>
            </a:endParaRPr>
          </a:p>
          <a:p>
            <a:pPr algn="l"/>
            <a:r>
              <a:rPr lang="en-IN" dirty="0">
                <a:latin typeface="Times New Roman" panose="02020603050405020304" pitchFamily="18" charset="0"/>
                <a:sym typeface="+mn-ea"/>
              </a:rPr>
              <a:t>Mallapur</a:t>
            </a:r>
            <a:r>
              <a:rPr dirty="0">
                <a:latin typeface="Times New Roman" panose="02020603050405020304" pitchFamily="18" charset="0"/>
                <a:sym typeface="+mn-ea"/>
              </a:rPr>
              <a:t>, </a:t>
            </a:r>
            <a:r>
              <a:rPr lang="en-IN" dirty="0">
                <a:latin typeface="Times New Roman" panose="02020603050405020304" pitchFamily="18" charset="0"/>
                <a:sym typeface="+mn-ea"/>
              </a:rPr>
              <a:t>Hyderabad</a:t>
            </a:r>
            <a:r>
              <a:rPr dirty="0">
                <a:latin typeface="Times New Roman" panose="02020603050405020304" pitchFamily="18" charset="0"/>
                <a:sym typeface="+mn-ea"/>
              </a:rPr>
              <a:t>.</a:t>
            </a:r>
            <a:endParaRPr dirty="0">
              <a:latin typeface="Times New Roman" panose="02020603050405020304" pitchFamily="18" charset="0"/>
              <a:sym typeface="+mn-ea"/>
            </a:endParaRPr>
          </a:p>
          <a:p>
            <a:pPr algn="l"/>
            <a:r>
              <a:rPr lang="en-IN" altLang="en-US" dirty="0">
                <a:latin typeface="Times New Roman" panose="02020603050405020304" pitchFamily="18" charset="0"/>
              </a:rPr>
              <a:t>Completion - 2023</a:t>
            </a:r>
            <a:endParaRPr lang="en-IN" altLang="en-US" dirty="0">
              <a:latin typeface="Times New Roman" panose="02020603050405020304" pitchFamily="18" charset="0"/>
            </a:endParaRPr>
          </a:p>
        </p:txBody>
      </p:sp>
      <p:pic>
        <p:nvPicPr>
          <p:cNvPr id="8" name="Picture 7" descr="C:\Users\promo\Desktop\GMR elivation.jpgGMR elivation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881880" y="2011680"/>
            <a:ext cx="3169920" cy="2377440"/>
          </a:xfrm>
          <a:prstGeom prst="rect">
            <a:avLst/>
          </a:prstGeom>
          <a:ln w="41275" cap="rnd" cmpd="dbl">
            <a:solidFill>
              <a:srgbClr val="C00000"/>
            </a:solidFill>
          </a:ln>
        </p:spPr>
      </p:pic>
      <p:pic>
        <p:nvPicPr>
          <p:cNvPr id="15" name="Picture 14" descr="viber_image_2019-09-03_12-26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5420" y="552450"/>
            <a:ext cx="2402840" cy="1151255"/>
          </a:xfrm>
          <a:prstGeom prst="rect">
            <a:avLst/>
          </a:prstGeom>
        </p:spPr>
      </p:pic>
      <p:pic>
        <p:nvPicPr>
          <p:cNvPr id="10" name="Content Placeholder 9" descr="1553495181_RAMOHAN REDDY 3D DAY VIEW MODIFY"/>
          <p:cNvPicPr>
            <a:picLocks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182370" y="2011680"/>
            <a:ext cx="3168650" cy="2377440"/>
          </a:xfrm>
          <a:prstGeom prst="rect">
            <a:avLst/>
          </a:prstGeom>
          <a:noFill/>
          <a:ln w="41275" cmpd="dbl">
            <a:solidFill>
              <a:srgbClr val="C00000"/>
            </a:solidFill>
            <a:prstDash val="solid"/>
          </a:ln>
        </p:spPr>
      </p:pic>
    </p:spTree>
  </p:cSld>
  <p:clrMapOvr>
    <a:masterClrMapping/>
  </p:clrMapOvr>
  <p:transition advClick="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9220" name="Picture 9219" descr="06a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1" name="Rectangle 9220"/>
          <p:cNvSpPr/>
          <p:nvPr/>
        </p:nvSpPr>
        <p:spPr>
          <a:xfrm>
            <a:off x="5892800" y="649288"/>
            <a:ext cx="1128713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sz="2000" b="1">
                <a:solidFill>
                  <a:srgbClr val="5808F8"/>
                </a:solidFill>
                <a:latin typeface="Times New Roman" panose="02020603050405020304" pitchFamily="18" charset="0"/>
              </a:rPr>
              <a:t>Features</a:t>
            </a:r>
            <a:endParaRPr sz="2000" b="1">
              <a:solidFill>
                <a:srgbClr val="5808F8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2" name="Text Box 9221"/>
          <p:cNvSpPr txBox="1"/>
          <p:nvPr/>
        </p:nvSpPr>
        <p:spPr>
          <a:xfrm>
            <a:off x="4495800" y="1143000"/>
            <a:ext cx="4038600" cy="3902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345 flats on 6 acres.</a:t>
            </a:r>
            <a:endParaRPr sz="2000">
              <a:latin typeface="Times New Roman" panose="02020603050405020304" pitchFamily="18" charset="0"/>
            </a:endParaRPr>
          </a:p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2 &amp; 3 bedroom flats from 1,100 &amp; 1,665 sft.</a:t>
            </a:r>
            <a:endParaRPr sz="2000">
              <a:latin typeface="Times New Roman" panose="02020603050405020304" pitchFamily="18" charset="0"/>
            </a:endParaRPr>
          </a:p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Club House with, Gym, Recreation Room, Banquet Hall, Crèche, Library.</a:t>
            </a:r>
            <a:endParaRPr sz="2000">
              <a:latin typeface="Times New Roman" panose="02020603050405020304" pitchFamily="18" charset="0"/>
            </a:endParaRPr>
          </a:p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Swimming Pool.</a:t>
            </a:r>
            <a:endParaRPr sz="2000">
              <a:latin typeface="Times New Roman" panose="02020603050405020304" pitchFamily="18" charset="0"/>
            </a:endParaRPr>
          </a:p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Tennis, Badminton &amp; Basketball Courts.</a:t>
            </a:r>
            <a:endParaRPr sz="2000">
              <a:latin typeface="Times New Roman" panose="02020603050405020304" pitchFamily="18" charset="0"/>
            </a:endParaRPr>
          </a:p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1 acre Central Landscaped Park.</a:t>
            </a:r>
            <a:endParaRPr sz="2000">
              <a:latin typeface="Times New Roman" panose="02020603050405020304" pitchFamily="18" charset="0"/>
            </a:endParaRPr>
          </a:p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Possession from Dec.’09.</a:t>
            </a:r>
            <a:endParaRPr sz="2000">
              <a:latin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71500" y="533400"/>
            <a:ext cx="8001000" cy="5334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4843780" y="4389755"/>
            <a:ext cx="32264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endParaRPr lang="en-IN" altLang="en-US">
              <a:latin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1182370" y="4770755"/>
            <a:ext cx="32264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endParaRPr lang="en-IN" altLang="en-US" dirty="0">
              <a:latin typeface="Times New Roman" panose="02020603050405020304" pitchFamily="18" charset="0"/>
            </a:endParaRPr>
          </a:p>
          <a:p>
            <a:pPr algn="l"/>
            <a:endParaRPr lang="en-US" dirty="0"/>
          </a:p>
        </p:txBody>
      </p:sp>
      <p:sp>
        <p:nvSpPr>
          <p:cNvPr id="12" name="Text Box 11"/>
          <p:cNvSpPr txBox="1"/>
          <p:nvPr/>
        </p:nvSpPr>
        <p:spPr>
          <a:xfrm>
            <a:off x="1336358" y="4770755"/>
            <a:ext cx="222631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IN" b="1" dirty="0">
                <a:latin typeface="Times New Roman" panose="02020603050405020304" pitchFamily="18" charset="0"/>
              </a:rPr>
              <a:t>East Side Residency</a:t>
            </a:r>
            <a:endParaRPr lang="en-IN" b="1" dirty="0">
              <a:latin typeface="Times New Roman" panose="02020603050405020304" pitchFamily="18" charset="0"/>
            </a:endParaRPr>
          </a:p>
          <a:p>
            <a:pPr algn="l"/>
            <a:r>
              <a:rPr lang="en-IN" dirty="0">
                <a:latin typeface="Times New Roman" panose="02020603050405020304" pitchFamily="18" charset="0"/>
                <a:sym typeface="+mn-ea"/>
              </a:rPr>
              <a:t>750</a:t>
            </a:r>
            <a:r>
              <a:rPr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IN" dirty="0">
                <a:latin typeface="Times New Roman" panose="02020603050405020304" pitchFamily="18" charset="0"/>
                <a:sym typeface="+mn-ea"/>
              </a:rPr>
              <a:t>flats</a:t>
            </a:r>
            <a:r>
              <a:rPr dirty="0">
                <a:latin typeface="Times New Roman" panose="02020603050405020304" pitchFamily="18" charset="0"/>
                <a:sym typeface="+mn-ea"/>
              </a:rPr>
              <a:t> on </a:t>
            </a:r>
            <a:r>
              <a:rPr lang="en-IN" dirty="0">
                <a:latin typeface="Times New Roman" panose="02020603050405020304" pitchFamily="18" charset="0"/>
                <a:sym typeface="+mn-ea"/>
              </a:rPr>
              <a:t>6</a:t>
            </a:r>
            <a:r>
              <a:rPr lang="en-IN" dirty="0">
                <a:latin typeface="Times New Roman" panose="02020603050405020304" pitchFamily="18" charset="0"/>
                <a:sym typeface="+mn-ea"/>
              </a:rPr>
              <a:t> acres.</a:t>
            </a:r>
            <a:endParaRPr dirty="0">
              <a:latin typeface="Times New Roman" panose="02020603050405020304" pitchFamily="18" charset="0"/>
              <a:sym typeface="+mn-ea"/>
            </a:endParaRPr>
          </a:p>
          <a:p>
            <a:pPr algn="l"/>
            <a:r>
              <a:rPr lang="en-IN" dirty="0">
                <a:latin typeface="Times New Roman" panose="02020603050405020304" pitchFamily="18" charset="0"/>
                <a:sym typeface="+mn-ea"/>
              </a:rPr>
              <a:t>Pocharam</a:t>
            </a:r>
            <a:r>
              <a:rPr dirty="0">
                <a:latin typeface="Times New Roman" panose="02020603050405020304" pitchFamily="18" charset="0"/>
                <a:sym typeface="+mn-ea"/>
              </a:rPr>
              <a:t>, Hyderabad.</a:t>
            </a:r>
            <a:endParaRPr dirty="0">
              <a:latin typeface="Times New Roman" panose="02020603050405020304" pitchFamily="18" charset="0"/>
              <a:sym typeface="+mn-ea"/>
            </a:endParaRPr>
          </a:p>
          <a:p>
            <a:pPr algn="l"/>
            <a:r>
              <a:rPr lang="en-IN" altLang="en-US" dirty="0">
                <a:latin typeface="Times New Roman" panose="02020603050405020304" pitchFamily="18" charset="0"/>
                <a:sym typeface="+mn-ea"/>
              </a:rPr>
              <a:t>Completion - 2022</a:t>
            </a:r>
            <a:endParaRPr lang="en-IN" altLang="en-US" dirty="0">
              <a:latin typeface="Times New Roman" panose="02020603050405020304" pitchFamily="18" charset="0"/>
            </a:endParaRPr>
          </a:p>
          <a:p>
            <a:pPr algn="l"/>
            <a:endParaRPr lang="en-US" dirty="0"/>
          </a:p>
        </p:txBody>
      </p:sp>
      <p:pic>
        <p:nvPicPr>
          <p:cNvPr id="13" name="Picture 12" descr="East Side Logo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335" y="486410"/>
            <a:ext cx="2037080" cy="1470660"/>
          </a:xfrm>
          <a:prstGeom prst="rect">
            <a:avLst/>
          </a:prstGeom>
        </p:spPr>
      </p:pic>
      <p:pic>
        <p:nvPicPr>
          <p:cNvPr id="14" name="Picture 13" descr="ESR ELIVATI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358" y="2199640"/>
            <a:ext cx="2437765" cy="2399665"/>
          </a:xfrm>
          <a:prstGeom prst="rect">
            <a:avLst/>
          </a:prstGeom>
          <a:ln w="41275" cmpd="dbl">
            <a:solidFill>
              <a:srgbClr val="C00000"/>
            </a:solidFill>
            <a:prstDash val="solid"/>
          </a:ln>
        </p:spPr>
      </p:pic>
      <p:sp>
        <p:nvSpPr>
          <p:cNvPr id="16" name="Text Box 15"/>
          <p:cNvSpPr txBox="1"/>
          <p:nvPr/>
        </p:nvSpPr>
        <p:spPr>
          <a:xfrm>
            <a:off x="4987290" y="4756150"/>
            <a:ext cx="32943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IN" b="1" dirty="0" err="1">
                <a:latin typeface="Times New Roman" panose="02020603050405020304" pitchFamily="18" charset="0"/>
                <a:sym typeface="+mn-ea"/>
              </a:rPr>
              <a:t>G</a:t>
            </a:r>
            <a:r>
              <a:rPr lang="en-US" altLang="en-IN" b="1" dirty="0" err="1">
                <a:latin typeface="Times New Roman" panose="02020603050405020304" pitchFamily="18" charset="0"/>
                <a:sym typeface="+mn-ea"/>
              </a:rPr>
              <a:t>reenwood Heights</a:t>
            </a:r>
            <a:endParaRPr lang="en-IN" b="1" dirty="0">
              <a:latin typeface="Times New Roman" panose="02020603050405020304" pitchFamily="18" charset="0"/>
            </a:endParaRPr>
          </a:p>
          <a:p>
            <a:pPr algn="l"/>
            <a:r>
              <a:rPr lang="en-US" altLang="en-IN" dirty="0">
                <a:latin typeface="Times New Roman" panose="02020603050405020304" pitchFamily="18" charset="0"/>
                <a:sym typeface="+mn-ea"/>
              </a:rPr>
              <a:t>119</a:t>
            </a:r>
            <a:r>
              <a:rPr lang="en-IN" dirty="0">
                <a:latin typeface="Times New Roman" panose="02020603050405020304" pitchFamily="18" charset="0"/>
                <a:sym typeface="+mn-ea"/>
              </a:rPr>
              <a:t> flats</a:t>
            </a:r>
            <a:r>
              <a:rPr dirty="0">
                <a:latin typeface="Times New Roman" panose="02020603050405020304" pitchFamily="18" charset="0"/>
                <a:sym typeface="+mn-ea"/>
              </a:rPr>
              <a:t> on </a:t>
            </a:r>
            <a:r>
              <a:rPr lang="en-US" dirty="0">
                <a:latin typeface="Times New Roman" panose="02020603050405020304" pitchFamily="18" charset="0"/>
                <a:sym typeface="+mn-ea"/>
              </a:rPr>
              <a:t>2</a:t>
            </a:r>
            <a:r>
              <a:rPr lang="en-IN" dirty="0">
                <a:latin typeface="Times New Roman" panose="02020603050405020304" pitchFamily="18" charset="0"/>
                <a:sym typeface="+mn-ea"/>
              </a:rPr>
              <a:t> </a:t>
            </a:r>
            <a:r>
              <a:rPr dirty="0">
                <a:latin typeface="Times New Roman" panose="02020603050405020304" pitchFamily="18" charset="0"/>
                <a:sym typeface="+mn-ea"/>
              </a:rPr>
              <a:t>acres, </a:t>
            </a:r>
            <a:endParaRPr dirty="0">
              <a:latin typeface="Times New Roman" panose="02020603050405020304" pitchFamily="18" charset="0"/>
              <a:sym typeface="+mn-ea"/>
            </a:endParaRPr>
          </a:p>
          <a:p>
            <a:pPr algn="l"/>
            <a:r>
              <a:rPr lang="en-US" dirty="0">
                <a:latin typeface="Times New Roman" panose="02020603050405020304" pitchFamily="18" charset="0"/>
                <a:sym typeface="+mn-ea"/>
              </a:rPr>
              <a:t>Kowkur</a:t>
            </a:r>
            <a:r>
              <a:rPr dirty="0">
                <a:latin typeface="Times New Roman" panose="02020603050405020304" pitchFamily="18" charset="0"/>
                <a:sym typeface="+mn-ea"/>
              </a:rPr>
              <a:t>, </a:t>
            </a:r>
            <a:r>
              <a:rPr lang="en-US" dirty="0">
                <a:latin typeface="Times New Roman" panose="02020603050405020304" pitchFamily="18" charset="0"/>
                <a:sym typeface="+mn-ea"/>
              </a:rPr>
              <a:t>Secunderabad</a:t>
            </a:r>
            <a:r>
              <a:rPr dirty="0">
                <a:latin typeface="Times New Roman" panose="02020603050405020304" pitchFamily="18" charset="0"/>
                <a:sym typeface="+mn-ea"/>
              </a:rPr>
              <a:t>.</a:t>
            </a:r>
            <a:endParaRPr dirty="0">
              <a:latin typeface="Times New Roman" panose="02020603050405020304" pitchFamily="18" charset="0"/>
              <a:sym typeface="+mn-ea"/>
            </a:endParaRPr>
          </a:p>
          <a:p>
            <a:pPr algn="l"/>
            <a:r>
              <a:rPr lang="en-IN" altLang="en-US" dirty="0">
                <a:latin typeface="Times New Roman" panose="02020603050405020304" pitchFamily="18" charset="0"/>
              </a:rPr>
              <a:t>Completion - 202</a:t>
            </a:r>
            <a:r>
              <a:rPr lang="en-US" altLang="en-IN" dirty="0">
                <a:latin typeface="Times New Roman" panose="02020603050405020304" pitchFamily="18" charset="0"/>
              </a:rPr>
              <a:t>2</a:t>
            </a:r>
            <a:endParaRPr lang="en-US" altLang="en-IN" dirty="0">
              <a:latin typeface="Times New Roman" panose="02020603050405020304" pitchFamily="18" charset="0"/>
            </a:endParaRPr>
          </a:p>
        </p:txBody>
      </p:sp>
      <p:pic>
        <p:nvPicPr>
          <p:cNvPr id="17" name="Picture 16" descr="Greenwood Heights logo_FINAL"/>
          <p:cNvPicPr>
            <a:picLocks noChangeAspect="1"/>
          </p:cNvPicPr>
          <p:nvPr/>
        </p:nvPicPr>
        <p:blipFill>
          <a:blip r:embed="rId5"/>
          <a:srcRect l="-61" t="-2294" r="-587" b="13302"/>
          <a:stretch>
            <a:fillRect/>
          </a:stretch>
        </p:blipFill>
        <p:spPr>
          <a:xfrm>
            <a:off x="4987290" y="669925"/>
            <a:ext cx="2753995" cy="1287145"/>
          </a:xfrm>
          <a:prstGeom prst="rect">
            <a:avLst/>
          </a:prstGeom>
        </p:spPr>
      </p:pic>
      <p:pic>
        <p:nvPicPr>
          <p:cNvPr id="18" name="Picture 17" descr="viber_image_2019-09-15_07-22-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7290" y="2797175"/>
            <a:ext cx="3204845" cy="1204595"/>
          </a:xfrm>
          <a:prstGeom prst="rect">
            <a:avLst/>
          </a:prstGeom>
          <a:noFill/>
          <a:ln w="41275" cmpd="dbl">
            <a:solidFill>
              <a:srgbClr val="C00000"/>
            </a:solidFill>
            <a:prstDash val="solid"/>
          </a:ln>
        </p:spPr>
      </p:pic>
    </p:spTree>
  </p:cSld>
  <p:clrMapOvr>
    <a:masterClrMapping/>
  </p:clrMapOvr>
  <p:transition advClick="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9220" name="Picture 9219" descr="06a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1" name="Rectangle 9220"/>
          <p:cNvSpPr/>
          <p:nvPr/>
        </p:nvSpPr>
        <p:spPr>
          <a:xfrm>
            <a:off x="5892800" y="649288"/>
            <a:ext cx="1128713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sz="2000" b="1">
                <a:solidFill>
                  <a:srgbClr val="5808F8"/>
                </a:solidFill>
                <a:latin typeface="Times New Roman" panose="02020603050405020304" pitchFamily="18" charset="0"/>
              </a:rPr>
              <a:t>Features</a:t>
            </a:r>
            <a:endParaRPr sz="2000" b="1">
              <a:solidFill>
                <a:srgbClr val="5808F8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2" name="Text Box 9221"/>
          <p:cNvSpPr txBox="1"/>
          <p:nvPr/>
        </p:nvSpPr>
        <p:spPr>
          <a:xfrm>
            <a:off x="4495800" y="1143000"/>
            <a:ext cx="4038600" cy="3902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345 flats on 6 acres.</a:t>
            </a:r>
            <a:endParaRPr sz="2000">
              <a:latin typeface="Times New Roman" panose="02020603050405020304" pitchFamily="18" charset="0"/>
            </a:endParaRPr>
          </a:p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2 &amp; 3 bedroom flats from 1,100 &amp; 1,665 sft.</a:t>
            </a:r>
            <a:endParaRPr sz="2000">
              <a:latin typeface="Times New Roman" panose="02020603050405020304" pitchFamily="18" charset="0"/>
            </a:endParaRPr>
          </a:p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Club House with, Gym, Recreation Room, Banquet Hall, Crèche, Library.</a:t>
            </a:r>
            <a:endParaRPr sz="2000">
              <a:latin typeface="Times New Roman" panose="02020603050405020304" pitchFamily="18" charset="0"/>
            </a:endParaRPr>
          </a:p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Swimming Pool.</a:t>
            </a:r>
            <a:endParaRPr sz="2000">
              <a:latin typeface="Times New Roman" panose="02020603050405020304" pitchFamily="18" charset="0"/>
            </a:endParaRPr>
          </a:p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Tennis, Badminton &amp; Basketball Courts.</a:t>
            </a:r>
            <a:endParaRPr sz="2000">
              <a:latin typeface="Times New Roman" panose="02020603050405020304" pitchFamily="18" charset="0"/>
            </a:endParaRPr>
          </a:p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1 acre Central Landscaped Park.</a:t>
            </a:r>
            <a:endParaRPr sz="2000">
              <a:latin typeface="Times New Roman" panose="02020603050405020304" pitchFamily="18" charset="0"/>
            </a:endParaRPr>
          </a:p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Possession from Dec.’09.</a:t>
            </a:r>
            <a:endParaRPr sz="2000">
              <a:latin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09600" y="533400"/>
            <a:ext cx="8001000" cy="5334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4843780" y="4389755"/>
            <a:ext cx="32264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endParaRPr lang="en-IN" altLang="en-US">
              <a:latin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971550" y="4770755"/>
            <a:ext cx="322643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IN" b="1" dirty="0">
                <a:latin typeface="Times New Roman" panose="02020603050405020304" pitchFamily="18" charset="0"/>
              </a:rPr>
              <a:t>Morning Glory Apartments</a:t>
            </a:r>
            <a:endParaRPr lang="en-IN" b="1" dirty="0">
              <a:latin typeface="Times New Roman" panose="02020603050405020304" pitchFamily="18" charset="0"/>
            </a:endParaRPr>
          </a:p>
          <a:p>
            <a:pPr algn="l"/>
            <a:r>
              <a:rPr lang="en-IN" dirty="0">
                <a:latin typeface="Times New Roman" panose="02020603050405020304" pitchFamily="18" charset="0"/>
                <a:sym typeface="+mn-ea"/>
              </a:rPr>
              <a:t>30</a:t>
            </a:r>
            <a:r>
              <a:rPr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IN" dirty="0">
                <a:latin typeface="Times New Roman" panose="02020603050405020304" pitchFamily="18" charset="0"/>
                <a:sym typeface="+mn-ea"/>
              </a:rPr>
              <a:t>flats</a:t>
            </a:r>
            <a:r>
              <a:rPr dirty="0">
                <a:latin typeface="Times New Roman" panose="02020603050405020304" pitchFamily="18" charset="0"/>
                <a:sym typeface="+mn-ea"/>
              </a:rPr>
              <a:t> on </a:t>
            </a:r>
            <a:r>
              <a:rPr lang="en-IN" dirty="0">
                <a:latin typeface="Times New Roman" panose="02020603050405020304" pitchFamily="18" charset="0"/>
                <a:sym typeface="+mn-ea"/>
              </a:rPr>
              <a:t>1,122 sq yds.</a:t>
            </a:r>
            <a:endParaRPr dirty="0">
              <a:latin typeface="Times New Roman" panose="02020603050405020304" pitchFamily="18" charset="0"/>
              <a:sym typeface="+mn-ea"/>
            </a:endParaRPr>
          </a:p>
          <a:p>
            <a:pPr algn="l"/>
            <a:r>
              <a:rPr lang="en-IN" dirty="0">
                <a:latin typeface="Times New Roman" panose="02020603050405020304" pitchFamily="18" charset="0"/>
                <a:sym typeface="+mn-ea"/>
              </a:rPr>
              <a:t>Genome Valley</a:t>
            </a:r>
            <a:r>
              <a:rPr dirty="0">
                <a:latin typeface="Times New Roman" panose="02020603050405020304" pitchFamily="18" charset="0"/>
                <a:sym typeface="+mn-ea"/>
              </a:rPr>
              <a:t>, Hyderabad.</a:t>
            </a:r>
            <a:endParaRPr dirty="0">
              <a:latin typeface="Times New Roman" panose="02020603050405020304" pitchFamily="18" charset="0"/>
              <a:sym typeface="+mn-ea"/>
            </a:endParaRPr>
          </a:p>
          <a:p>
            <a:pPr algn="l"/>
            <a:r>
              <a:rPr lang="en-IN" altLang="en-US" dirty="0">
                <a:latin typeface="Times New Roman" panose="02020603050405020304" pitchFamily="18" charset="0"/>
                <a:sym typeface="+mn-ea"/>
              </a:rPr>
              <a:t>Completion - 2020</a:t>
            </a:r>
            <a:endParaRPr lang="en-IN" altLang="en-US" dirty="0">
              <a:latin typeface="Times New Roman" panose="02020603050405020304" pitchFamily="18" charset="0"/>
            </a:endParaRPr>
          </a:p>
          <a:p>
            <a:pPr algn="l"/>
            <a:endParaRPr lang="en-US" dirty="0"/>
          </a:p>
        </p:txBody>
      </p:sp>
      <p:pic>
        <p:nvPicPr>
          <p:cNvPr id="13" name="Content Placeholder 12" descr="D:\design cdr and pdf original\MORNIGN GLORY\Morning Glory Elivation.jpgMorning Glory Elivation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89000" y="2306638"/>
            <a:ext cx="3168650" cy="2377440"/>
          </a:xfrm>
          <a:prstGeom prst="rect">
            <a:avLst/>
          </a:prstGeom>
          <a:ln w="41275" cap="rnd" cmpd="dbl">
            <a:solidFill>
              <a:srgbClr val="C00000"/>
            </a:solidFill>
          </a:ln>
        </p:spPr>
      </p:pic>
      <p:pic>
        <p:nvPicPr>
          <p:cNvPr id="12" name="Picture 11" descr="viber_image_2019-09-03_12-27-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365" y="402590"/>
            <a:ext cx="2573020" cy="160274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119053" y="4770755"/>
            <a:ext cx="324485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IN" b="1" dirty="0">
                <a:latin typeface="Times New Roman" panose="02020603050405020304" pitchFamily="18" charset="0"/>
              </a:rPr>
              <a:t>Bloomdale Residency at Genome Valley</a:t>
            </a:r>
            <a:endParaRPr lang="en-IN" b="1" dirty="0">
              <a:latin typeface="Times New Roman" panose="02020603050405020304" pitchFamily="18" charset="0"/>
            </a:endParaRPr>
          </a:p>
          <a:p>
            <a:pPr algn="l"/>
            <a:r>
              <a:rPr lang="en-IN" dirty="0">
                <a:latin typeface="Times New Roman" panose="02020603050405020304" pitchFamily="18" charset="0"/>
                <a:sym typeface="+mn-ea"/>
              </a:rPr>
              <a:t>107 flats</a:t>
            </a:r>
            <a:r>
              <a:rPr dirty="0">
                <a:latin typeface="Times New Roman" panose="02020603050405020304" pitchFamily="18" charset="0"/>
                <a:sym typeface="+mn-ea"/>
              </a:rPr>
              <a:t> on </a:t>
            </a:r>
            <a:r>
              <a:rPr lang="en-IN" dirty="0">
                <a:latin typeface="Times New Roman" panose="02020603050405020304" pitchFamily="18" charset="0"/>
                <a:sym typeface="+mn-ea"/>
              </a:rPr>
              <a:t>1</a:t>
            </a:r>
            <a:r>
              <a:rPr lang="en-IN" dirty="0">
                <a:latin typeface="Times New Roman" panose="02020603050405020304" pitchFamily="18" charset="0"/>
                <a:sym typeface="+mn-ea"/>
              </a:rPr>
              <a:t> </a:t>
            </a:r>
            <a:r>
              <a:rPr dirty="0">
                <a:latin typeface="Times New Roman" panose="02020603050405020304" pitchFamily="18" charset="0"/>
                <a:sym typeface="+mn-ea"/>
              </a:rPr>
              <a:t>acres, </a:t>
            </a:r>
            <a:endParaRPr dirty="0">
              <a:latin typeface="Times New Roman" panose="02020603050405020304" pitchFamily="18" charset="0"/>
              <a:sym typeface="+mn-ea"/>
            </a:endParaRPr>
          </a:p>
          <a:p>
            <a:pPr algn="l"/>
            <a:r>
              <a:rPr lang="en-IN" dirty="0">
                <a:latin typeface="Times New Roman" panose="02020603050405020304" pitchFamily="18" charset="0"/>
                <a:sym typeface="+mn-ea"/>
              </a:rPr>
              <a:t>Near Shamirpet</a:t>
            </a:r>
            <a:r>
              <a:rPr dirty="0">
                <a:latin typeface="Times New Roman" panose="02020603050405020304" pitchFamily="18" charset="0"/>
                <a:sym typeface="+mn-ea"/>
              </a:rPr>
              <a:t>, </a:t>
            </a:r>
            <a:r>
              <a:rPr lang="en-IN" dirty="0">
                <a:latin typeface="Times New Roman" panose="02020603050405020304" pitchFamily="18" charset="0"/>
                <a:sym typeface="+mn-ea"/>
              </a:rPr>
              <a:t>Hyderabad</a:t>
            </a:r>
            <a:r>
              <a:rPr dirty="0">
                <a:latin typeface="Times New Roman" panose="02020603050405020304" pitchFamily="18" charset="0"/>
                <a:sym typeface="+mn-ea"/>
              </a:rPr>
              <a:t>.</a:t>
            </a:r>
            <a:endParaRPr dirty="0">
              <a:latin typeface="Times New Roman" panose="02020603050405020304" pitchFamily="18" charset="0"/>
              <a:sym typeface="+mn-ea"/>
            </a:endParaRPr>
          </a:p>
          <a:p>
            <a:pPr algn="l"/>
            <a:r>
              <a:rPr lang="en-IN" altLang="en-US" dirty="0">
                <a:latin typeface="Times New Roman" panose="02020603050405020304" pitchFamily="18" charset="0"/>
              </a:rPr>
              <a:t>Completion - 2022</a:t>
            </a:r>
            <a:endParaRPr lang="en-IN" altLang="en-US" dirty="0">
              <a:latin typeface="Times New Roman" panose="02020603050405020304" pitchFamily="18" charset="0"/>
            </a:endParaRPr>
          </a:p>
        </p:txBody>
      </p:sp>
      <p:pic>
        <p:nvPicPr>
          <p:cNvPr id="10" name="Picture 9" descr="Bloomdale_New_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7783" y="1068705"/>
            <a:ext cx="2698115" cy="888365"/>
          </a:xfrm>
          <a:prstGeom prst="rect">
            <a:avLst/>
          </a:prstGeom>
        </p:spPr>
      </p:pic>
      <p:pic>
        <p:nvPicPr>
          <p:cNvPr id="11" name="Picture 10" descr="thumbnail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6208" y="2677160"/>
            <a:ext cx="3147695" cy="1636395"/>
          </a:xfrm>
          <a:prstGeom prst="rect">
            <a:avLst/>
          </a:prstGeom>
          <a:ln w="41275" cmpd="dbl">
            <a:solidFill>
              <a:srgbClr val="C00000"/>
            </a:solidFill>
            <a:prstDash val="solid"/>
          </a:ln>
        </p:spPr>
      </p:pic>
    </p:spTree>
  </p:cSld>
  <p:clrMapOvr>
    <a:masterClrMapping/>
  </p:clrMapOvr>
  <p:transition advClick="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20" name="Picture 9219" descr="06a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1" name="Rectangle 9220"/>
          <p:cNvSpPr/>
          <p:nvPr/>
        </p:nvSpPr>
        <p:spPr>
          <a:xfrm>
            <a:off x="5892800" y="649288"/>
            <a:ext cx="1128713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sz="2000" b="1">
                <a:solidFill>
                  <a:srgbClr val="5808F8"/>
                </a:solidFill>
                <a:latin typeface="Times New Roman" panose="02020603050405020304" pitchFamily="18" charset="0"/>
              </a:rPr>
              <a:t>Features</a:t>
            </a:r>
            <a:endParaRPr sz="2000" b="1">
              <a:solidFill>
                <a:srgbClr val="5808F8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2" name="Text Box 9221"/>
          <p:cNvSpPr txBox="1"/>
          <p:nvPr/>
        </p:nvSpPr>
        <p:spPr>
          <a:xfrm>
            <a:off x="4495800" y="1143000"/>
            <a:ext cx="4038600" cy="3902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345 flats on 6 acres.</a:t>
            </a:r>
            <a:endParaRPr sz="2000">
              <a:latin typeface="Times New Roman" panose="02020603050405020304" pitchFamily="18" charset="0"/>
            </a:endParaRPr>
          </a:p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2 &amp; 3 bedroom flats from 1,100 &amp; 1,665 sft.</a:t>
            </a:r>
            <a:endParaRPr sz="2000">
              <a:latin typeface="Times New Roman" panose="02020603050405020304" pitchFamily="18" charset="0"/>
            </a:endParaRPr>
          </a:p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Club House with, Gym, Recreation Room, Banquet Hall, Crèche, Library.</a:t>
            </a:r>
            <a:endParaRPr sz="2000">
              <a:latin typeface="Times New Roman" panose="02020603050405020304" pitchFamily="18" charset="0"/>
            </a:endParaRPr>
          </a:p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Swimming Pool.</a:t>
            </a:r>
            <a:endParaRPr sz="2000">
              <a:latin typeface="Times New Roman" panose="02020603050405020304" pitchFamily="18" charset="0"/>
            </a:endParaRPr>
          </a:p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Tennis, Badminton &amp; Basketball Courts.</a:t>
            </a:r>
            <a:endParaRPr sz="2000">
              <a:latin typeface="Times New Roman" panose="02020603050405020304" pitchFamily="18" charset="0"/>
            </a:endParaRPr>
          </a:p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1 acre Central Landscaped Park.</a:t>
            </a:r>
            <a:endParaRPr sz="2000">
              <a:latin typeface="Times New Roman" panose="02020603050405020304" pitchFamily="18" charset="0"/>
            </a:endParaRPr>
          </a:p>
          <a:p>
            <a:pPr marL="360680" indent="-360680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sz="2000">
                <a:latin typeface="Times New Roman" panose="02020603050405020304" pitchFamily="18" charset="0"/>
              </a:rPr>
              <a:t>Possession from Dec.’09.</a:t>
            </a:r>
            <a:endParaRPr sz="2000">
              <a:latin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09600" y="533400"/>
            <a:ext cx="8001000" cy="5334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4843780" y="4846955"/>
            <a:ext cx="322643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en-IN" b="1" dirty="0">
                <a:latin typeface="Times New Roman" panose="02020603050405020304" pitchFamily="18" charset="0"/>
              </a:rPr>
              <a:t>Silver Oak Residency</a:t>
            </a:r>
            <a:endParaRPr lang="en-US" altLang="en-IN" b="1" dirty="0">
              <a:latin typeface="Times New Roman" panose="02020603050405020304" pitchFamily="18" charset="0"/>
            </a:endParaRPr>
          </a:p>
          <a:p>
            <a:pPr algn="l"/>
            <a:r>
              <a:rPr lang="en-US" dirty="0">
                <a:latin typeface="Times New Roman" panose="02020603050405020304" pitchFamily="18" charset="0"/>
                <a:sym typeface="+mn-ea"/>
              </a:rPr>
              <a:t>8</a:t>
            </a:r>
            <a:r>
              <a:rPr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en-IN" dirty="0">
                <a:latin typeface="Times New Roman" panose="02020603050405020304" pitchFamily="18" charset="0"/>
                <a:sym typeface="+mn-ea"/>
              </a:rPr>
              <a:t>flats</a:t>
            </a:r>
            <a:r>
              <a:rPr dirty="0">
                <a:latin typeface="Times New Roman" panose="02020603050405020304" pitchFamily="18" charset="0"/>
                <a:sym typeface="+mn-ea"/>
              </a:rPr>
              <a:t> on </a:t>
            </a:r>
            <a:r>
              <a:rPr lang="en-US" dirty="0">
                <a:latin typeface="Times New Roman" panose="02020603050405020304" pitchFamily="18" charset="0"/>
                <a:sym typeface="+mn-ea"/>
              </a:rPr>
              <a:t>600 sq yds</a:t>
            </a:r>
            <a:r>
              <a:rPr dirty="0">
                <a:latin typeface="Times New Roman" panose="02020603050405020304" pitchFamily="18" charset="0"/>
                <a:sym typeface="+mn-ea"/>
              </a:rPr>
              <a:t>,</a:t>
            </a:r>
            <a:endParaRPr dirty="0">
              <a:latin typeface="Times New Roman" panose="02020603050405020304" pitchFamily="18" charset="0"/>
              <a:sym typeface="+mn-ea"/>
            </a:endParaRPr>
          </a:p>
          <a:p>
            <a:pPr algn="l"/>
            <a:r>
              <a:rPr lang="en-US" altLang="en-IN" dirty="0" err="1">
                <a:latin typeface="Times New Roman" panose="02020603050405020304" pitchFamily="18" charset="0"/>
                <a:sym typeface="+mn-ea"/>
              </a:rPr>
              <a:t>Cherlapally</a:t>
            </a:r>
            <a:r>
              <a:rPr dirty="0">
                <a:latin typeface="Times New Roman" panose="02020603050405020304" pitchFamily="18" charset="0"/>
                <a:sym typeface="+mn-ea"/>
              </a:rPr>
              <a:t>, Hyderabad.</a:t>
            </a:r>
            <a:endParaRPr dirty="0">
              <a:latin typeface="Times New Roman" panose="02020603050405020304" pitchFamily="18" charset="0"/>
              <a:sym typeface="+mn-ea"/>
            </a:endParaRPr>
          </a:p>
          <a:p>
            <a:pPr algn="l"/>
            <a:r>
              <a:rPr lang="en-IN" altLang="en-US" dirty="0">
                <a:latin typeface="Times New Roman" panose="02020603050405020304" pitchFamily="18" charset="0"/>
                <a:sym typeface="+mn-ea"/>
              </a:rPr>
              <a:t>Completion - 20</a:t>
            </a:r>
            <a:r>
              <a:rPr lang="en-US" altLang="en-IN" dirty="0">
                <a:latin typeface="Times New Roman" panose="02020603050405020304" pitchFamily="18" charset="0"/>
                <a:sym typeface="+mn-ea"/>
              </a:rPr>
              <a:t>20</a:t>
            </a:r>
            <a:endParaRPr lang="en-IN" altLang="en-US" dirty="0">
              <a:latin typeface="Times New Roman" panose="02020603050405020304" pitchFamily="18" charset="0"/>
            </a:endParaRPr>
          </a:p>
          <a:p>
            <a:pPr algn="l"/>
            <a:endParaRPr lang="en-US" dirty="0"/>
          </a:p>
        </p:txBody>
      </p:sp>
      <p:sp>
        <p:nvSpPr>
          <p:cNvPr id="9" name="Text Box 8"/>
          <p:cNvSpPr txBox="1"/>
          <p:nvPr/>
        </p:nvSpPr>
        <p:spPr>
          <a:xfrm>
            <a:off x="1055370" y="4846955"/>
            <a:ext cx="322643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IN" b="1" dirty="0">
                <a:latin typeface="Times New Roman" panose="02020603050405020304" pitchFamily="18" charset="0"/>
                <a:sym typeface="+mn-ea"/>
              </a:rPr>
              <a:t>Silver Oak Villas - Phase</a:t>
            </a:r>
            <a:r>
              <a:rPr lang="en-US" altLang="en-IN" b="1" dirty="0">
                <a:latin typeface="Times New Roman" panose="02020603050405020304" pitchFamily="18" charset="0"/>
                <a:sym typeface="+mn-ea"/>
              </a:rPr>
              <a:t> III</a:t>
            </a:r>
            <a:endParaRPr lang="en-IN" b="1" dirty="0">
              <a:latin typeface="Times New Roman" panose="02020603050405020304" pitchFamily="18" charset="0"/>
            </a:endParaRPr>
          </a:p>
          <a:p>
            <a:pPr algn="l"/>
            <a:r>
              <a:rPr lang="en-IN" dirty="0">
                <a:latin typeface="Times New Roman" panose="02020603050405020304" pitchFamily="18" charset="0"/>
                <a:sym typeface="+mn-ea"/>
              </a:rPr>
              <a:t>114</a:t>
            </a:r>
            <a:r>
              <a:rPr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IN" dirty="0">
                <a:latin typeface="Times New Roman" panose="02020603050405020304" pitchFamily="18" charset="0"/>
                <a:sym typeface="+mn-ea"/>
              </a:rPr>
              <a:t>villas</a:t>
            </a:r>
            <a:r>
              <a:rPr dirty="0">
                <a:latin typeface="Times New Roman" panose="02020603050405020304" pitchFamily="18" charset="0"/>
                <a:sym typeface="+mn-ea"/>
              </a:rPr>
              <a:t> on </a:t>
            </a:r>
            <a:r>
              <a:rPr lang="en-IN" dirty="0">
                <a:latin typeface="Times New Roman" panose="02020603050405020304" pitchFamily="18" charset="0"/>
                <a:sym typeface="+mn-ea"/>
              </a:rPr>
              <a:t>7.5 </a:t>
            </a:r>
            <a:r>
              <a:rPr dirty="0">
                <a:latin typeface="Times New Roman" panose="02020603050405020304" pitchFamily="18" charset="0"/>
                <a:sym typeface="+mn-ea"/>
              </a:rPr>
              <a:t>acres, </a:t>
            </a:r>
            <a:endParaRPr dirty="0">
              <a:latin typeface="Times New Roman" panose="02020603050405020304" pitchFamily="18" charset="0"/>
              <a:sym typeface="+mn-ea"/>
            </a:endParaRPr>
          </a:p>
          <a:p>
            <a:pPr algn="l"/>
            <a:r>
              <a:rPr lang="en-IN" dirty="0" err="1">
                <a:latin typeface="Times New Roman" panose="02020603050405020304" pitchFamily="18" charset="0"/>
                <a:sym typeface="+mn-ea"/>
              </a:rPr>
              <a:t>Cherlapally</a:t>
            </a:r>
            <a:r>
              <a:rPr dirty="0">
                <a:latin typeface="Times New Roman" panose="02020603050405020304" pitchFamily="18" charset="0"/>
                <a:sym typeface="+mn-ea"/>
              </a:rPr>
              <a:t>, Hyderabad.</a:t>
            </a:r>
            <a:endParaRPr dirty="0">
              <a:latin typeface="Times New Roman" panose="02020603050405020304" pitchFamily="18" charset="0"/>
              <a:sym typeface="+mn-ea"/>
            </a:endParaRPr>
          </a:p>
          <a:p>
            <a:pPr algn="l"/>
            <a:r>
              <a:rPr lang="en-IN" altLang="en-US" dirty="0">
                <a:latin typeface="Times New Roman" panose="02020603050405020304" pitchFamily="18" charset="0"/>
              </a:rPr>
              <a:t>Completion - 20</a:t>
            </a:r>
            <a:r>
              <a:rPr lang="en-US" altLang="en-IN" dirty="0">
                <a:latin typeface="Times New Roman" panose="02020603050405020304" pitchFamily="18" charset="0"/>
              </a:rPr>
              <a:t>21</a:t>
            </a:r>
            <a:endParaRPr lang="en-US" altLang="en-IN" dirty="0">
              <a:latin typeface="Times New Roman" panose="02020603050405020304" pitchFamily="18" charset="0"/>
            </a:endParaRPr>
          </a:p>
        </p:txBody>
      </p:sp>
      <p:pic>
        <p:nvPicPr>
          <p:cNvPr id="13" name="Content Placeholder 12" descr="SOV Logo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63320" y="300355"/>
            <a:ext cx="3010535" cy="2063750"/>
          </a:xfrm>
          <a:prstGeom prst="rect">
            <a:avLst/>
          </a:prstGeom>
        </p:spPr>
      </p:pic>
      <p:pic>
        <p:nvPicPr>
          <p:cNvPr id="15" name="Content Placeholder 14" descr="SOV elev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11885" y="2240280"/>
            <a:ext cx="3169920" cy="2377440"/>
          </a:xfrm>
          <a:prstGeom prst="rect">
            <a:avLst/>
          </a:prstGeom>
          <a:ln w="41275" cap="rnd" cmpd="dbl">
            <a:solidFill>
              <a:srgbClr val="C00000"/>
            </a:solidFill>
          </a:ln>
        </p:spPr>
      </p:pic>
      <p:pic>
        <p:nvPicPr>
          <p:cNvPr id="17" name="Picture 16" descr="SOR logo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49190" y="300355"/>
            <a:ext cx="3017520" cy="2068195"/>
          </a:xfrm>
          <a:prstGeom prst="rect">
            <a:avLst/>
          </a:prstGeom>
        </p:spPr>
      </p:pic>
      <p:pic>
        <p:nvPicPr>
          <p:cNvPr id="18" name="Picture 17" descr="SOR elev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9980" y="2240280"/>
            <a:ext cx="3169370" cy="2377440"/>
          </a:xfrm>
          <a:prstGeom prst="rect">
            <a:avLst/>
          </a:prstGeom>
          <a:ln w="41275" cap="rnd" cmpd="dbl">
            <a:solidFill>
              <a:srgbClr val="C00000"/>
            </a:solidFill>
          </a:ln>
        </p:spPr>
      </p:pic>
    </p:spTree>
  </p:cSld>
  <p:clrMapOvr>
    <a:masterClrMapping/>
  </p:clrMapOvr>
  <p:transition advClick="0">
    <p:fade/>
  </p:transition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6112</Words>
  <Application>WPS Presentation</Application>
  <PresentationFormat>On-screen Show (4:3)</PresentationFormat>
  <Paragraphs>369</Paragraphs>
  <Slides>21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8" baseType="lpstr">
      <vt:lpstr>Arial</vt:lpstr>
      <vt:lpstr>SimSun</vt:lpstr>
      <vt:lpstr>Wingdings</vt:lpstr>
      <vt:lpstr>Times New Roman</vt:lpstr>
      <vt:lpstr>Microsoft YaHei</vt:lpstr>
      <vt:lpstr>Arial Unicode MS</vt:lpstr>
      <vt:lpstr>Default Design</vt:lpstr>
      <vt:lpstr>PowerPoint 演示文稿</vt:lpstr>
      <vt:lpstr>About Modi Properties</vt:lpstr>
      <vt:lpstr>Type of Development</vt:lpstr>
      <vt:lpstr>Promoters Track Record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&lt;arabianhorse&gt;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anand</dc:creator>
  <cp:lastModifiedBy>prasad</cp:lastModifiedBy>
  <cp:revision>274</cp:revision>
  <cp:lastPrinted>2018-06-04T01:43:00Z</cp:lastPrinted>
  <dcterms:created xsi:type="dcterms:W3CDTF">2008-11-11T07:12:00Z</dcterms:created>
  <dcterms:modified xsi:type="dcterms:W3CDTF">2020-01-25T18:03:40Z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1033-11.2.0.9144</vt:lpwstr>
  </property>
</Properties>
</file>